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59" r:id="rId3"/>
    <p:sldId id="257" r:id="rId4"/>
    <p:sldId id="256" r:id="rId5"/>
    <p:sldId id="261" r:id="rId6"/>
    <p:sldId id="262" r:id="rId7"/>
    <p:sldId id="263" r:id="rId8"/>
    <p:sldId id="264" r:id="rId9"/>
    <p:sldId id="267" r:id="rId10"/>
    <p:sldId id="283" r:id="rId11"/>
    <p:sldId id="268" r:id="rId12"/>
    <p:sldId id="266" r:id="rId13"/>
    <p:sldId id="269" r:id="rId14"/>
    <p:sldId id="278" r:id="rId15"/>
    <p:sldId id="279" r:id="rId16"/>
    <p:sldId id="280" r:id="rId17"/>
    <p:sldId id="281" r:id="rId18"/>
    <p:sldId id="284" r:id="rId19"/>
    <p:sldId id="282" r:id="rId20"/>
    <p:sldId id="277" r:id="rId21"/>
    <p:sldId id="275" r:id="rId22"/>
    <p:sldId id="289" r:id="rId23"/>
    <p:sldId id="288" r:id="rId24"/>
    <p:sldId id="290" r:id="rId25"/>
    <p:sldId id="285" r:id="rId26"/>
    <p:sldId id="287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A16017D-BC81-4CBF-ADD9-27A1476D52A9}">
          <p14:sldIdLst>
            <p14:sldId id="260"/>
            <p14:sldId id="259"/>
            <p14:sldId id="257"/>
            <p14:sldId id="256"/>
            <p14:sldId id="261"/>
            <p14:sldId id="262"/>
            <p14:sldId id="263"/>
            <p14:sldId id="264"/>
            <p14:sldId id="267"/>
            <p14:sldId id="283"/>
            <p14:sldId id="268"/>
            <p14:sldId id="266"/>
            <p14:sldId id="269"/>
            <p14:sldId id="278"/>
            <p14:sldId id="279"/>
            <p14:sldId id="280"/>
            <p14:sldId id="281"/>
            <p14:sldId id="284"/>
            <p14:sldId id="282"/>
            <p14:sldId id="277"/>
            <p14:sldId id="275"/>
            <p14:sldId id="289"/>
            <p14:sldId id="288"/>
            <p14:sldId id="290"/>
            <p14:sldId id="28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A27B00"/>
    <a:srgbClr val="7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3792" autoAdjust="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184F7-02F5-416E-88D1-47931158FA03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88BAA-96B7-4D56-A83F-E6356F8CD44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39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613BC-6A4B-4C2F-8485-A8B7BDEA2E37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898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88BAA-96B7-4D56-A83F-E6356F8CD44C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956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60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67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24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24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452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89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260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277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637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432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17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54223-2173-4247-BFEE-1C7126A0F50B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A92E-6754-42AC-9F05-2E06C919A82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9735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265" y="2543395"/>
            <a:ext cx="107214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800" dirty="0">
                <a:cs typeface="Times New Roman" panose="02020603050405020304" pitchFamily="18" charset="0"/>
              </a:rPr>
              <a:t>Étude de la régulation </a:t>
            </a:r>
            <a:r>
              <a:rPr lang="fr-CA" sz="2800" dirty="0" err="1">
                <a:cs typeface="Times New Roman" panose="02020603050405020304" pitchFamily="18" charset="0"/>
              </a:rPr>
              <a:t>transcriptionnelle</a:t>
            </a:r>
            <a:r>
              <a:rPr lang="fr-CA" sz="2800" dirty="0">
                <a:cs typeface="Times New Roman" panose="02020603050405020304" pitchFamily="18" charset="0"/>
              </a:rPr>
              <a:t> de l'interaction hôte-pathogène: </a:t>
            </a:r>
            <a:r>
              <a:rPr lang="fr-CA" sz="2800" i="1" dirty="0" err="1">
                <a:cs typeface="Times New Roman" panose="02020603050405020304" pitchFamily="18" charset="0"/>
              </a:rPr>
              <a:t>Ulmus</a:t>
            </a:r>
            <a:r>
              <a:rPr lang="fr-CA" sz="2800" i="1" dirty="0">
                <a:cs typeface="Times New Roman" panose="02020603050405020304" pitchFamily="18" charset="0"/>
              </a:rPr>
              <a:t> americana </a:t>
            </a:r>
            <a:r>
              <a:rPr lang="fr-CA" sz="2800" dirty="0">
                <a:cs typeface="Times New Roman" panose="02020603050405020304" pitchFamily="18" charset="0"/>
              </a:rPr>
              <a:t>vs. </a:t>
            </a:r>
            <a:r>
              <a:rPr lang="fr-CA" sz="2800" i="1" dirty="0" err="1">
                <a:cs typeface="Times New Roman" panose="02020603050405020304" pitchFamily="18" charset="0"/>
              </a:rPr>
              <a:t>Ophiostoma</a:t>
            </a:r>
            <a:r>
              <a:rPr lang="fr-CA" sz="2800" dirty="0">
                <a:cs typeface="Times New Roman" panose="02020603050405020304" pitchFamily="18" charset="0"/>
              </a:rPr>
              <a:t> </a:t>
            </a:r>
            <a:r>
              <a:rPr lang="fr-CA" sz="2800" i="1" dirty="0" err="1">
                <a:cs typeface="Times New Roman" panose="02020603050405020304" pitchFamily="18" charset="0"/>
              </a:rPr>
              <a:t>spp</a:t>
            </a:r>
            <a:r>
              <a:rPr lang="fr-CA" sz="2800" dirty="0"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r-CA" sz="2800" dirty="0">
                <a:cs typeface="Times New Roman" panose="02020603050405020304" pitchFamily="18" charset="0"/>
              </a:rPr>
              <a:t>Thais Campos de Oliveira, Louis Bernier.</a:t>
            </a:r>
          </a:p>
          <a:p>
            <a:pPr algn="ctr"/>
            <a:r>
              <a:rPr lang="fr-CA" sz="2800" b="1" dirty="0">
                <a:cs typeface="Times New Roman" panose="02020603050405020304" pitchFamily="18" charset="0"/>
              </a:rPr>
              <a:t> </a:t>
            </a:r>
          </a:p>
          <a:p>
            <a:pPr algn="ctr"/>
            <a:endParaRPr lang="fr-CA" sz="2800" dirty="0"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73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" y="5859792"/>
            <a:ext cx="1722778" cy="7734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695" y="5814492"/>
            <a:ext cx="1334194" cy="86409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DFC7-6927-4C2D-B792-1F2F8FF37408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459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6"/>
            <a:ext cx="12029340" cy="5479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40513" y="1785111"/>
            <a:ext cx="1669637" cy="24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2081791" y="1785111"/>
            <a:ext cx="1633216" cy="4966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9597845" y="1781706"/>
            <a:ext cx="1506169" cy="148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rganigramme : Processus 10"/>
          <p:cNvSpPr/>
          <p:nvPr/>
        </p:nvSpPr>
        <p:spPr>
          <a:xfrm>
            <a:off x="2066623" y="1754985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rganigramme : Processus 11"/>
          <p:cNvSpPr/>
          <p:nvPr/>
        </p:nvSpPr>
        <p:spPr>
          <a:xfrm>
            <a:off x="2305133" y="1755675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Organigramme : Processus 12"/>
          <p:cNvSpPr/>
          <p:nvPr/>
        </p:nvSpPr>
        <p:spPr>
          <a:xfrm>
            <a:off x="2543641" y="1756370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Organigramme : Processus 13"/>
          <p:cNvSpPr/>
          <p:nvPr/>
        </p:nvSpPr>
        <p:spPr>
          <a:xfrm>
            <a:off x="2778047" y="1752957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Organigramme : Processus 14"/>
          <p:cNvSpPr/>
          <p:nvPr/>
        </p:nvSpPr>
        <p:spPr>
          <a:xfrm>
            <a:off x="3012451" y="1753641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Organigramme : Processus 15"/>
          <p:cNvSpPr/>
          <p:nvPr/>
        </p:nvSpPr>
        <p:spPr>
          <a:xfrm>
            <a:off x="3246857" y="1754327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Organigramme : Processus 16"/>
          <p:cNvSpPr/>
          <p:nvPr/>
        </p:nvSpPr>
        <p:spPr>
          <a:xfrm>
            <a:off x="3481261" y="1755020"/>
            <a:ext cx="233725" cy="155817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1947754" y="930844"/>
            <a:ext cx="207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Molecular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Function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741314" y="964330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Biological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Processes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292959" y="930844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Cellular Components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35" y="456375"/>
            <a:ext cx="4988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Rectangle 23"/>
          <p:cNvSpPr/>
          <p:nvPr/>
        </p:nvSpPr>
        <p:spPr>
          <a:xfrm>
            <a:off x="44644" y="425597"/>
            <a:ext cx="4825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Annotation fonctionnelle de </a:t>
            </a:r>
            <a:r>
              <a:rPr lang="fr-CA" sz="2000" b="1" i="1" dirty="0"/>
              <a:t>Gene </a:t>
            </a:r>
            <a:r>
              <a:rPr lang="fr-CA" sz="2000" b="1" i="1" dirty="0" err="1"/>
              <a:t>Ontology</a:t>
            </a:r>
            <a:endParaRPr lang="fr-CA" sz="2000" b="1" i="1" dirty="0"/>
          </a:p>
        </p:txBody>
      </p:sp>
    </p:spTree>
    <p:extLst>
      <p:ext uri="{BB962C8B-B14F-4D97-AF65-F5344CB8AC3E}">
        <p14:creationId xmlns:p14="http://schemas.microsoft.com/office/powerpoint/2010/main" val="257296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6"/>
            <a:ext cx="12029340" cy="547965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090702" y="4086968"/>
            <a:ext cx="337931" cy="270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Ellipse 5"/>
          <p:cNvSpPr/>
          <p:nvPr/>
        </p:nvSpPr>
        <p:spPr>
          <a:xfrm>
            <a:off x="7022332" y="4092271"/>
            <a:ext cx="337931" cy="270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6140513" y="1785111"/>
            <a:ext cx="1669637" cy="24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/>
          <p:cNvSpPr/>
          <p:nvPr/>
        </p:nvSpPr>
        <p:spPr>
          <a:xfrm>
            <a:off x="2081791" y="1785111"/>
            <a:ext cx="1633216" cy="4966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9597845" y="1781706"/>
            <a:ext cx="1506169" cy="148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/>
          <p:cNvSpPr txBox="1"/>
          <p:nvPr/>
        </p:nvSpPr>
        <p:spPr>
          <a:xfrm>
            <a:off x="9292959" y="930844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Cellular Components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741314" y="964330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Biological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Processes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47754" y="930844"/>
            <a:ext cx="207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Molecular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Function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35" y="456375"/>
            <a:ext cx="4988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>
            <a:off x="44644" y="425597"/>
            <a:ext cx="4825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Annotation fonctionnelle de </a:t>
            </a:r>
            <a:r>
              <a:rPr lang="fr-CA" sz="2000" b="1" i="1" dirty="0"/>
              <a:t>Gene </a:t>
            </a:r>
            <a:r>
              <a:rPr lang="fr-CA" sz="2000" b="1" i="1" dirty="0" err="1"/>
              <a:t>Ontology</a:t>
            </a:r>
            <a:endParaRPr lang="fr-CA" sz="2000" b="1" i="1" dirty="0"/>
          </a:p>
        </p:txBody>
      </p:sp>
    </p:spTree>
    <p:extLst>
      <p:ext uri="{BB962C8B-B14F-4D97-AF65-F5344CB8AC3E}">
        <p14:creationId xmlns:p14="http://schemas.microsoft.com/office/powerpoint/2010/main" val="45770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6"/>
            <a:ext cx="12029340" cy="547965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983852" y="1587611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Ellipse 5"/>
          <p:cNvSpPr/>
          <p:nvPr/>
        </p:nvSpPr>
        <p:spPr>
          <a:xfrm>
            <a:off x="2945958" y="1587611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Ellipse 6"/>
          <p:cNvSpPr/>
          <p:nvPr/>
        </p:nvSpPr>
        <p:spPr>
          <a:xfrm>
            <a:off x="6032436" y="1640614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llipse 7"/>
          <p:cNvSpPr/>
          <p:nvPr/>
        </p:nvSpPr>
        <p:spPr>
          <a:xfrm>
            <a:off x="7019726" y="1598196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Ellipse 8"/>
          <p:cNvSpPr/>
          <p:nvPr/>
        </p:nvSpPr>
        <p:spPr>
          <a:xfrm>
            <a:off x="9485978" y="1651202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Ellipse 9"/>
          <p:cNvSpPr/>
          <p:nvPr/>
        </p:nvSpPr>
        <p:spPr>
          <a:xfrm>
            <a:off x="10353998" y="1584939"/>
            <a:ext cx="409492" cy="1733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/>
          <p:cNvSpPr/>
          <p:nvPr/>
        </p:nvSpPr>
        <p:spPr>
          <a:xfrm>
            <a:off x="6140513" y="1785111"/>
            <a:ext cx="1669637" cy="24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2081791" y="1785111"/>
            <a:ext cx="1633216" cy="4966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9597845" y="1781706"/>
            <a:ext cx="1506169" cy="148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/>
          <p:cNvSpPr txBox="1"/>
          <p:nvPr/>
        </p:nvSpPr>
        <p:spPr>
          <a:xfrm>
            <a:off x="9292959" y="930844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Components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41314" y="964330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Biological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47754" y="930844"/>
            <a:ext cx="207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425597"/>
            <a:ext cx="497603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44644" y="425597"/>
            <a:ext cx="4825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Annotation fonctionnelle de </a:t>
            </a:r>
            <a:r>
              <a:rPr lang="fr-CA" sz="2000" b="1" i="1" dirty="0"/>
              <a:t>Gene </a:t>
            </a:r>
            <a:r>
              <a:rPr lang="fr-CA" sz="2000" b="1" i="1" dirty="0" err="1"/>
              <a:t>Ontology</a:t>
            </a:r>
            <a:endParaRPr lang="fr-CA" sz="2000" b="1" i="1" dirty="0"/>
          </a:p>
        </p:txBody>
      </p:sp>
    </p:spTree>
    <p:extLst>
      <p:ext uri="{BB962C8B-B14F-4D97-AF65-F5344CB8AC3E}">
        <p14:creationId xmlns:p14="http://schemas.microsoft.com/office/powerpoint/2010/main" val="299899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1339"/>
            <a:ext cx="850315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75721" y="255946"/>
            <a:ext cx="8427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Analyse de gènes avec homologues dans bases de données KEGG et PHI-base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311B0-1C4F-43BA-AD12-CCC59192C3BF}"/>
              </a:ext>
            </a:extLst>
          </p:cNvPr>
          <p:cNvSpPr txBox="1"/>
          <p:nvPr/>
        </p:nvSpPr>
        <p:spPr>
          <a:xfrm rot="19115169">
            <a:off x="8224031" y="3193237"/>
            <a:ext cx="88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AME2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D1CA8A-BCF8-447B-B4A3-2ACA6B312C14}"/>
              </a:ext>
            </a:extLst>
          </p:cNvPr>
          <p:cNvSpPr txBox="1"/>
          <p:nvPr/>
        </p:nvSpPr>
        <p:spPr>
          <a:xfrm rot="19115169">
            <a:off x="8724129" y="3207373"/>
            <a:ext cx="73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OHU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67EADBA-BFE7-4EB9-86F2-364ACE051F1B}"/>
              </a:ext>
            </a:extLst>
          </p:cNvPr>
          <p:cNvSpPr txBox="1"/>
          <p:nvPr/>
        </p:nvSpPr>
        <p:spPr>
          <a:xfrm rot="19115169">
            <a:off x="9209961" y="3171575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OQ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66735E1-EC3B-42BA-9D50-3347A197CEF4}"/>
              </a:ext>
            </a:extLst>
          </p:cNvPr>
          <p:cNvSpPr txBox="1"/>
          <p:nvPr/>
        </p:nvSpPr>
        <p:spPr>
          <a:xfrm rot="19115169">
            <a:off x="9454563" y="3170827"/>
            <a:ext cx="91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∆Ogf1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5F1DFBD-32F9-4514-99D5-615B2025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841" y="2241015"/>
            <a:ext cx="472238" cy="100058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727E932-A50D-4F7A-8C3A-2BB7EF8E7B34}"/>
              </a:ext>
            </a:extLst>
          </p:cNvPr>
          <p:cNvSpPr txBox="1"/>
          <p:nvPr/>
        </p:nvSpPr>
        <p:spPr>
          <a:xfrm>
            <a:off x="11200415" y="2760456"/>
            <a:ext cx="67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3 dpi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D7EEC5D-19BC-4B8A-A8FB-382C3BB76651}"/>
              </a:ext>
            </a:extLst>
          </p:cNvPr>
          <p:cNvSpPr txBox="1"/>
          <p:nvPr/>
        </p:nvSpPr>
        <p:spPr>
          <a:xfrm>
            <a:off x="11196413" y="2961364"/>
            <a:ext cx="776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10 dpi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0993396-1D00-4B89-812B-0942B2B44371}"/>
              </a:ext>
            </a:extLst>
          </p:cNvPr>
          <p:cNvSpPr txBox="1"/>
          <p:nvPr/>
        </p:nvSpPr>
        <p:spPr>
          <a:xfrm>
            <a:off x="5785171" y="2908338"/>
            <a:ext cx="15585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Unaffected pathogenicity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B4618CF-8A7B-4A10-99EA-555492F97611}"/>
              </a:ext>
            </a:extLst>
          </p:cNvPr>
          <p:cNvSpPr txBox="1"/>
          <p:nvPr/>
        </p:nvSpPr>
        <p:spPr>
          <a:xfrm>
            <a:off x="6123167" y="2688145"/>
            <a:ext cx="2127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Reduced virulence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D2CA15-C6B6-4167-B49A-FB6BAC4AA765}"/>
              </a:ext>
            </a:extLst>
          </p:cNvPr>
          <p:cNvSpPr txBox="1"/>
          <p:nvPr/>
        </p:nvSpPr>
        <p:spPr>
          <a:xfrm>
            <a:off x="6275114" y="2444932"/>
            <a:ext cx="17706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Mixed outcome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8750E40-9314-427F-83A9-AB8C8E8C60E2}"/>
              </a:ext>
            </a:extLst>
          </p:cNvPr>
          <p:cNvSpPr txBox="1"/>
          <p:nvPr/>
        </p:nvSpPr>
        <p:spPr>
          <a:xfrm>
            <a:off x="5976518" y="2195180"/>
            <a:ext cx="22005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Loss of pathogenicity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12C76AF-D43B-4160-A9DD-714067FC5F3C}"/>
              </a:ext>
            </a:extLst>
          </p:cNvPr>
          <p:cNvSpPr txBox="1"/>
          <p:nvPr/>
        </p:nvSpPr>
        <p:spPr>
          <a:xfrm>
            <a:off x="6744821" y="1977337"/>
            <a:ext cx="85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Lethal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4EBC417-5F8A-4A5F-89B8-0EC508798BD3}"/>
              </a:ext>
            </a:extLst>
          </p:cNvPr>
          <p:cNvSpPr txBox="1"/>
          <p:nvPr/>
        </p:nvSpPr>
        <p:spPr>
          <a:xfrm>
            <a:off x="5192284" y="1760016"/>
            <a:ext cx="2259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Increased virulence (hypervirulence)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8B2AF00-D4A3-4BC9-ADAE-9F88487D2F83}"/>
              </a:ext>
            </a:extLst>
          </p:cNvPr>
          <p:cNvSpPr txBox="1"/>
          <p:nvPr/>
        </p:nvSpPr>
        <p:spPr>
          <a:xfrm>
            <a:off x="5947281" y="1514619"/>
            <a:ext cx="13659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Enhanced antagonism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C1CA530-A38C-4B5B-B57A-6891936BF08F}"/>
              </a:ext>
            </a:extLst>
          </p:cNvPr>
          <p:cNvSpPr txBox="1"/>
          <p:nvPr/>
        </p:nvSpPr>
        <p:spPr>
          <a:xfrm>
            <a:off x="5387794" y="1284956"/>
            <a:ext cx="1983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Effector (plant avir. determinant)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EB81E8-5D04-4B22-BFC0-4027D4FB3AB9}"/>
              </a:ext>
            </a:extLst>
          </p:cNvPr>
          <p:cNvSpPr txBox="1"/>
          <p:nvPr/>
        </p:nvSpPr>
        <p:spPr>
          <a:xfrm>
            <a:off x="6226621" y="1059540"/>
            <a:ext cx="10613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Chemistry target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4B46076-E7BB-485B-A228-DF2BBBF00772}"/>
              </a:ext>
            </a:extLst>
          </p:cNvPr>
          <p:cNvSpPr txBox="1"/>
          <p:nvPr/>
        </p:nvSpPr>
        <p:spPr>
          <a:xfrm>
            <a:off x="10488909" y="1994794"/>
            <a:ext cx="932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cs typeface="Times New Roman" panose="02020603050405020304" pitchFamily="18" charset="0"/>
              </a:rPr>
              <a:t>Nb of genes</a:t>
            </a:r>
            <a:endParaRPr lang="fr-CA" sz="1000" dirty="0"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32" y="1069584"/>
            <a:ext cx="2959446" cy="219827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55" y="2831516"/>
            <a:ext cx="168770" cy="164328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966" y="3046109"/>
            <a:ext cx="125387" cy="12943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50251" y="975183"/>
            <a:ext cx="16102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Amino Acid Metabolism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5145" y="1143517"/>
            <a:ext cx="17684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Biodegradation of Xenobiotics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0089" y="1311441"/>
            <a:ext cx="21595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Biosynthesis of SecundaryMetabolites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9231" y="1486274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Carbohydrate Metabolism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70878" y="1664838"/>
            <a:ext cx="1192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000" dirty="0">
                <a:cs typeface="Times New Roman" panose="02020603050405020304" pitchFamily="18" charset="0"/>
              </a:rPr>
              <a:t>Energy Metabolism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155798" y="1849893"/>
            <a:ext cx="11063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Lipid Metabolism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1235" y="2022228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Metabolism of Cofactors and Vitamins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924" y="2195530"/>
            <a:ext cx="2220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Metabolism of Complex Carbohydrates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66802" y="2379096"/>
            <a:ext cx="17972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Metabolism of Complex Lipids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9645" y="2555698"/>
            <a:ext cx="20345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Metabolism of others Amino Acids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66327" y="2740762"/>
            <a:ext cx="13933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Nucleotide Metabolism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96113" y="2908886"/>
            <a:ext cx="1369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 dirty="0">
                <a:cs typeface="Times New Roman" panose="02020603050405020304" pitchFamily="18" charset="0"/>
              </a:rPr>
              <a:t>Replication and Repair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390871" y="3089035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000" dirty="0">
                <a:cs typeface="Times New Roman" panose="02020603050405020304" pitchFamily="18" charset="0"/>
              </a:rPr>
              <a:t>Transcription</a:t>
            </a:r>
            <a:endParaRPr lang="fr-CA" sz="1000" dirty="0"/>
          </a:p>
        </p:txBody>
      </p:sp>
      <p:sp>
        <p:nvSpPr>
          <p:cNvPr id="66" name="Rectangle 65"/>
          <p:cNvSpPr/>
          <p:nvPr/>
        </p:nvSpPr>
        <p:spPr>
          <a:xfrm>
            <a:off x="1498589" y="3269952"/>
            <a:ext cx="7697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000" dirty="0">
                <a:cs typeface="Times New Roman" panose="02020603050405020304" pitchFamily="18" charset="0"/>
              </a:rPr>
              <a:t>Translation</a:t>
            </a:r>
            <a:endParaRPr lang="fr-CA" sz="1000" dirty="0"/>
          </a:p>
        </p:txBody>
      </p:sp>
      <p:pic>
        <p:nvPicPr>
          <p:cNvPr id="88" name="Imag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912" y="979890"/>
            <a:ext cx="2825590" cy="2594464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2953741" y="607803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voie KEGG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BEDCE0BB-5310-48AD-8742-3B108F034828}"/>
              </a:ext>
            </a:extLst>
          </p:cNvPr>
          <p:cNvSpPr txBox="1"/>
          <p:nvPr/>
        </p:nvSpPr>
        <p:spPr>
          <a:xfrm rot="19282699">
            <a:off x="2166308" y="3442228"/>
            <a:ext cx="60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B4E42684-E47E-4ECD-A0E3-E47C7BE6A613}"/>
              </a:ext>
            </a:extLst>
          </p:cNvPr>
          <p:cNvSpPr txBox="1"/>
          <p:nvPr/>
        </p:nvSpPr>
        <p:spPr>
          <a:xfrm rot="19282699">
            <a:off x="2458318" y="3502617"/>
            <a:ext cx="63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ONU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64B72EEF-4403-476B-86D2-39DFBE60D02E}"/>
              </a:ext>
            </a:extLst>
          </p:cNvPr>
          <p:cNvSpPr txBox="1"/>
          <p:nvPr/>
        </p:nvSpPr>
        <p:spPr>
          <a:xfrm rot="19282699">
            <a:off x="2712498" y="3494150"/>
            <a:ext cx="89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AME1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49ED0E8F-5759-455E-B81C-114916FD8981}"/>
              </a:ext>
            </a:extLst>
          </p:cNvPr>
          <p:cNvSpPr txBox="1"/>
          <p:nvPr/>
        </p:nvSpPr>
        <p:spPr>
          <a:xfrm rot="19282699">
            <a:off x="3066092" y="3587658"/>
            <a:ext cx="77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>
                <a:cs typeface="Times New Roman" panose="02020603050405020304" pitchFamily="18" charset="0"/>
              </a:rPr>
              <a:t>AME2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7FE7569-AD33-4166-A7DC-0659698C6034}"/>
              </a:ext>
            </a:extLst>
          </p:cNvPr>
          <p:cNvSpPr txBox="1"/>
          <p:nvPr/>
        </p:nvSpPr>
        <p:spPr>
          <a:xfrm rot="19282699">
            <a:off x="3600143" y="3519623"/>
            <a:ext cx="69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OHU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EF21AE1-7ECC-4BD3-B1B6-D5C131906FFF}"/>
              </a:ext>
            </a:extLst>
          </p:cNvPr>
          <p:cNvSpPr txBox="1"/>
          <p:nvPr/>
        </p:nvSpPr>
        <p:spPr>
          <a:xfrm rot="19282699">
            <a:off x="4076172" y="3435170"/>
            <a:ext cx="669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OQ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A170EF66-EA2E-49B1-B13C-3920D67F63DB}"/>
              </a:ext>
            </a:extLst>
          </p:cNvPr>
          <p:cNvSpPr txBox="1"/>
          <p:nvPr/>
        </p:nvSpPr>
        <p:spPr>
          <a:xfrm rot="19282699">
            <a:off x="4314743" y="3547756"/>
            <a:ext cx="72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∆Ogf1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7B34FE1-1BFB-4AB4-869F-232FB3449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81" y="3922942"/>
            <a:ext cx="3351297" cy="2892660"/>
          </a:xfrm>
          <a:prstGeom prst="rect">
            <a:avLst/>
          </a:prstGeom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E92B4E2F-FD44-4F5F-8EB4-370D756E31AC}"/>
              </a:ext>
            </a:extLst>
          </p:cNvPr>
          <p:cNvSpPr txBox="1"/>
          <p:nvPr/>
        </p:nvSpPr>
        <p:spPr>
          <a:xfrm rot="19115169">
            <a:off x="7176270" y="3171575"/>
            <a:ext cx="6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OU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40AB4201-6285-4F00-9704-DA9FC5349064}"/>
              </a:ext>
            </a:extLst>
          </p:cNvPr>
          <p:cNvSpPr txBox="1"/>
          <p:nvPr/>
        </p:nvSpPr>
        <p:spPr>
          <a:xfrm rot="19115169">
            <a:off x="7480342" y="3197163"/>
            <a:ext cx="761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ONU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446D58F8-4CF2-4B6D-A3F9-9D7A252975E5}"/>
              </a:ext>
            </a:extLst>
          </p:cNvPr>
          <p:cNvSpPr txBox="1"/>
          <p:nvPr/>
        </p:nvSpPr>
        <p:spPr>
          <a:xfrm rot="19115169">
            <a:off x="7863943" y="3261447"/>
            <a:ext cx="6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AME1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9A8CF7C1-6E46-415E-9050-BD8D79C22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787" y="3772441"/>
            <a:ext cx="2911194" cy="304370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E2722D4-C6C5-45A3-98E5-4C8BBD09D3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7502" y="4907640"/>
            <a:ext cx="693666" cy="146369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9A9FCB4-7A45-40BB-B62B-08D711A4BE72}"/>
              </a:ext>
            </a:extLst>
          </p:cNvPr>
          <p:cNvSpPr/>
          <p:nvPr/>
        </p:nvSpPr>
        <p:spPr>
          <a:xfrm>
            <a:off x="6453346" y="593782"/>
            <a:ext cx="430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dirty="0" err="1">
                <a:solidFill>
                  <a:srgbClr val="000000"/>
                </a:solidFill>
                <a:cs typeface="Times New Roman" panose="02020603050405020304" pitchFamily="18" charset="0"/>
              </a:rPr>
              <a:t>Pathogen</a:t>
            </a:r>
            <a:r>
              <a:rPr lang="fr-CA" dirty="0">
                <a:solidFill>
                  <a:srgbClr val="000000"/>
                </a:solidFill>
                <a:cs typeface="Times New Roman" panose="02020603050405020304" pitchFamily="18" charset="0"/>
              </a:rPr>
              <a:t> Host Interactions (PHI) </a:t>
            </a:r>
            <a:r>
              <a:rPr lang="fr-CA" dirty="0" err="1">
                <a:solidFill>
                  <a:srgbClr val="000000"/>
                </a:solidFill>
                <a:cs typeface="Times New Roman" panose="02020603050405020304" pitchFamily="18" charset="0"/>
              </a:rPr>
              <a:t>database</a:t>
            </a:r>
            <a:endParaRPr lang="fr-CA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8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E7AC71-C309-4386-AAB8-562B4AB9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97150" y="2545073"/>
            <a:ext cx="5942076" cy="2167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B25C56-2486-418E-AC13-770C4C17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" y="2291384"/>
            <a:ext cx="4360450" cy="45042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6D79ED-3B50-47B7-BBC8-8F352DE5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562" y="5664154"/>
            <a:ext cx="209550" cy="8739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729FDA-E318-4F94-BC41-F3E1CC001FFB}"/>
              </a:ext>
            </a:extLst>
          </p:cNvPr>
          <p:cNvSpPr txBox="1"/>
          <p:nvPr/>
        </p:nvSpPr>
        <p:spPr>
          <a:xfrm rot="19282699">
            <a:off x="9682941" y="320455"/>
            <a:ext cx="60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EDF83-ABCF-44C0-A230-5021ECFF0FFF}"/>
              </a:ext>
            </a:extLst>
          </p:cNvPr>
          <p:cNvSpPr txBox="1"/>
          <p:nvPr/>
        </p:nvSpPr>
        <p:spPr>
          <a:xfrm rot="19282699">
            <a:off x="10056156" y="313467"/>
            <a:ext cx="63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ONU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7A2C9-2124-495A-A782-2B4469A7330B}"/>
              </a:ext>
            </a:extLst>
          </p:cNvPr>
          <p:cNvSpPr txBox="1"/>
          <p:nvPr/>
        </p:nvSpPr>
        <p:spPr>
          <a:xfrm rot="19282699">
            <a:off x="10172169" y="253897"/>
            <a:ext cx="89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AME1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8F1D87-6EB2-4C21-A25A-CC26A942C103}"/>
              </a:ext>
            </a:extLst>
          </p:cNvPr>
          <p:cNvSpPr txBox="1"/>
          <p:nvPr/>
        </p:nvSpPr>
        <p:spPr>
          <a:xfrm rot="19282699">
            <a:off x="10264671" y="362520"/>
            <a:ext cx="77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>
                <a:cs typeface="Times New Roman" panose="02020603050405020304" pitchFamily="18" charset="0"/>
              </a:rPr>
              <a:t>AME2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FBE0DF-8909-4822-A180-6A1D98328572}"/>
              </a:ext>
            </a:extLst>
          </p:cNvPr>
          <p:cNvSpPr txBox="1"/>
          <p:nvPr/>
        </p:nvSpPr>
        <p:spPr>
          <a:xfrm rot="19282699">
            <a:off x="10599937" y="286533"/>
            <a:ext cx="69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OHU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9DB62E-3DB1-45DB-9271-96E7F454A657}"/>
              </a:ext>
            </a:extLst>
          </p:cNvPr>
          <p:cNvSpPr txBox="1"/>
          <p:nvPr/>
        </p:nvSpPr>
        <p:spPr>
          <a:xfrm rot="19282699">
            <a:off x="10813579" y="297497"/>
            <a:ext cx="669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OQ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EBA4DC-BE5F-4673-AA21-D189DFD01C7D}"/>
              </a:ext>
            </a:extLst>
          </p:cNvPr>
          <p:cNvSpPr txBox="1"/>
          <p:nvPr/>
        </p:nvSpPr>
        <p:spPr>
          <a:xfrm rot="19282699">
            <a:off x="9843548" y="274912"/>
            <a:ext cx="72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∆Ogf1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08139D-8619-4571-925B-C948DA63312E}"/>
              </a:ext>
            </a:extLst>
          </p:cNvPr>
          <p:cNvSpPr txBox="1"/>
          <p:nvPr/>
        </p:nvSpPr>
        <p:spPr>
          <a:xfrm>
            <a:off x="11496079" y="5600546"/>
            <a:ext cx="31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00A3E8-D866-429F-B678-D2A5F9EB7FCB}"/>
              </a:ext>
            </a:extLst>
          </p:cNvPr>
          <p:cNvSpPr txBox="1"/>
          <p:nvPr/>
        </p:nvSpPr>
        <p:spPr>
          <a:xfrm>
            <a:off x="11475714" y="5743924"/>
            <a:ext cx="379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50</a:t>
            </a:r>
            <a:endParaRPr lang="fr-C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095E0B-A98D-45A9-A08C-51203462A649}"/>
              </a:ext>
            </a:extLst>
          </p:cNvPr>
          <p:cNvSpPr txBox="1"/>
          <p:nvPr/>
        </p:nvSpPr>
        <p:spPr>
          <a:xfrm>
            <a:off x="11424015" y="5876929"/>
            <a:ext cx="590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 </a:t>
            </a:r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100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F3CAE3D-0DAF-4A30-82B4-BA84E2C0A667}"/>
              </a:ext>
            </a:extLst>
          </p:cNvPr>
          <p:cNvSpPr txBox="1"/>
          <p:nvPr/>
        </p:nvSpPr>
        <p:spPr>
          <a:xfrm>
            <a:off x="11475716" y="6017566"/>
            <a:ext cx="570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200</a:t>
            </a:r>
            <a:endParaRPr lang="fr-C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C8858E-3765-4AD9-8C09-A3DC299F53F5}"/>
              </a:ext>
            </a:extLst>
          </p:cNvPr>
          <p:cNvSpPr txBox="1"/>
          <p:nvPr/>
        </p:nvSpPr>
        <p:spPr>
          <a:xfrm>
            <a:off x="11475607" y="6173516"/>
            <a:ext cx="467251" cy="31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400</a:t>
            </a:r>
            <a:endParaRPr lang="fr-CA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77EC5E-D62B-42D2-84F7-ADC501027CB6}"/>
              </a:ext>
            </a:extLst>
          </p:cNvPr>
          <p:cNvSpPr txBox="1"/>
          <p:nvPr/>
        </p:nvSpPr>
        <p:spPr>
          <a:xfrm>
            <a:off x="11468877" y="6310000"/>
            <a:ext cx="45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600</a:t>
            </a:r>
            <a:endParaRPr lang="fr-CA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C1FD06-CC02-4185-8F17-B3BDEFE01E8A}"/>
              </a:ext>
            </a:extLst>
          </p:cNvPr>
          <p:cNvSpPr txBox="1"/>
          <p:nvPr/>
        </p:nvSpPr>
        <p:spPr>
          <a:xfrm>
            <a:off x="11243131" y="5385565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cs typeface="Times New Roman" panose="02020603050405020304" pitchFamily="18" charset="0"/>
              </a:rPr>
              <a:t>Exp. Level</a:t>
            </a:r>
            <a:endParaRPr lang="fr-CA" sz="1400" dirty="0">
              <a:cs typeface="Times New Roman" panose="0202060305040502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E3A616E-82DC-4369-93F8-58423840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3" y="4849449"/>
            <a:ext cx="693666" cy="14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6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E7AC71-C309-4386-AAB8-562B4AB9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97150" y="2545073"/>
            <a:ext cx="5942076" cy="2167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B25C56-2486-418E-AC13-770C4C17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" y="2291384"/>
            <a:ext cx="4360450" cy="45042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6D79ED-3B50-47B7-BBC8-8F352DE5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562" y="5664154"/>
            <a:ext cx="209550" cy="8739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729FDA-E318-4F94-BC41-F3E1CC001FFB}"/>
              </a:ext>
            </a:extLst>
          </p:cNvPr>
          <p:cNvSpPr txBox="1"/>
          <p:nvPr/>
        </p:nvSpPr>
        <p:spPr>
          <a:xfrm rot="19282699">
            <a:off x="9682941" y="320455"/>
            <a:ext cx="60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EDF83-ABCF-44C0-A230-5021ECFF0FFF}"/>
              </a:ext>
            </a:extLst>
          </p:cNvPr>
          <p:cNvSpPr txBox="1"/>
          <p:nvPr/>
        </p:nvSpPr>
        <p:spPr>
          <a:xfrm rot="19282699">
            <a:off x="10056156" y="313467"/>
            <a:ext cx="63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ONU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7A2C9-2124-495A-A782-2B4469A7330B}"/>
              </a:ext>
            </a:extLst>
          </p:cNvPr>
          <p:cNvSpPr txBox="1"/>
          <p:nvPr/>
        </p:nvSpPr>
        <p:spPr>
          <a:xfrm rot="19282699">
            <a:off x="10172169" y="253897"/>
            <a:ext cx="89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AME1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8F1D87-6EB2-4C21-A25A-CC26A942C103}"/>
              </a:ext>
            </a:extLst>
          </p:cNvPr>
          <p:cNvSpPr txBox="1"/>
          <p:nvPr/>
        </p:nvSpPr>
        <p:spPr>
          <a:xfrm rot="19282699">
            <a:off x="10264671" y="362520"/>
            <a:ext cx="77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>
                <a:cs typeface="Times New Roman" panose="02020603050405020304" pitchFamily="18" charset="0"/>
              </a:rPr>
              <a:t>AME2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FBE0DF-8909-4822-A180-6A1D98328572}"/>
              </a:ext>
            </a:extLst>
          </p:cNvPr>
          <p:cNvSpPr txBox="1"/>
          <p:nvPr/>
        </p:nvSpPr>
        <p:spPr>
          <a:xfrm rot="19282699">
            <a:off x="10599937" y="286533"/>
            <a:ext cx="69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OHU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9DB62E-3DB1-45DB-9271-96E7F454A657}"/>
              </a:ext>
            </a:extLst>
          </p:cNvPr>
          <p:cNvSpPr txBox="1"/>
          <p:nvPr/>
        </p:nvSpPr>
        <p:spPr>
          <a:xfrm rot="19282699">
            <a:off x="10813579" y="297497"/>
            <a:ext cx="669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OQ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EBA4DC-BE5F-4673-AA21-D189DFD01C7D}"/>
              </a:ext>
            </a:extLst>
          </p:cNvPr>
          <p:cNvSpPr txBox="1"/>
          <p:nvPr/>
        </p:nvSpPr>
        <p:spPr>
          <a:xfrm rot="19282699">
            <a:off x="9843548" y="274912"/>
            <a:ext cx="72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∆Ogf1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08139D-8619-4571-925B-C948DA63312E}"/>
              </a:ext>
            </a:extLst>
          </p:cNvPr>
          <p:cNvSpPr txBox="1"/>
          <p:nvPr/>
        </p:nvSpPr>
        <p:spPr>
          <a:xfrm>
            <a:off x="11496079" y="5600546"/>
            <a:ext cx="31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00A3E8-D866-429F-B678-D2A5F9EB7FCB}"/>
              </a:ext>
            </a:extLst>
          </p:cNvPr>
          <p:cNvSpPr txBox="1"/>
          <p:nvPr/>
        </p:nvSpPr>
        <p:spPr>
          <a:xfrm>
            <a:off x="11475714" y="5743924"/>
            <a:ext cx="379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50</a:t>
            </a:r>
            <a:endParaRPr lang="fr-C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095E0B-A98D-45A9-A08C-51203462A649}"/>
              </a:ext>
            </a:extLst>
          </p:cNvPr>
          <p:cNvSpPr txBox="1"/>
          <p:nvPr/>
        </p:nvSpPr>
        <p:spPr>
          <a:xfrm>
            <a:off x="11424015" y="5876929"/>
            <a:ext cx="590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 </a:t>
            </a:r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100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F3CAE3D-0DAF-4A30-82B4-BA84E2C0A667}"/>
              </a:ext>
            </a:extLst>
          </p:cNvPr>
          <p:cNvSpPr txBox="1"/>
          <p:nvPr/>
        </p:nvSpPr>
        <p:spPr>
          <a:xfrm>
            <a:off x="11475716" y="6017566"/>
            <a:ext cx="570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200</a:t>
            </a:r>
            <a:endParaRPr lang="fr-C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C8858E-3765-4AD9-8C09-A3DC299F53F5}"/>
              </a:ext>
            </a:extLst>
          </p:cNvPr>
          <p:cNvSpPr txBox="1"/>
          <p:nvPr/>
        </p:nvSpPr>
        <p:spPr>
          <a:xfrm>
            <a:off x="11475607" y="6173516"/>
            <a:ext cx="467251" cy="31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400</a:t>
            </a:r>
            <a:endParaRPr lang="fr-CA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77EC5E-D62B-42D2-84F7-ADC501027CB6}"/>
              </a:ext>
            </a:extLst>
          </p:cNvPr>
          <p:cNvSpPr txBox="1"/>
          <p:nvPr/>
        </p:nvSpPr>
        <p:spPr>
          <a:xfrm>
            <a:off x="11468877" y="6310000"/>
            <a:ext cx="45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600</a:t>
            </a:r>
            <a:endParaRPr lang="fr-CA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C1FD06-CC02-4185-8F17-B3BDEFE01E8A}"/>
              </a:ext>
            </a:extLst>
          </p:cNvPr>
          <p:cNvSpPr txBox="1"/>
          <p:nvPr/>
        </p:nvSpPr>
        <p:spPr>
          <a:xfrm>
            <a:off x="11243131" y="5385565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cs typeface="Times New Roman" panose="02020603050405020304" pitchFamily="18" charset="0"/>
              </a:rPr>
              <a:t>Exp. Level</a:t>
            </a:r>
            <a:endParaRPr lang="fr-CA" sz="1400" dirty="0">
              <a:cs typeface="Times New Roman" panose="0202060305040502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E3A616E-82DC-4369-93F8-58423840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3" y="4849449"/>
            <a:ext cx="693666" cy="146369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EB10EA-68EC-408E-BE66-364FC0A98973}"/>
              </a:ext>
            </a:extLst>
          </p:cNvPr>
          <p:cNvCxnSpPr>
            <a:cxnSpLocks/>
          </p:cNvCxnSpPr>
          <p:nvPr/>
        </p:nvCxnSpPr>
        <p:spPr>
          <a:xfrm>
            <a:off x="8986058" y="1579419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89C6C56-D9A2-409C-A3AF-0DD57E41C451}"/>
              </a:ext>
            </a:extLst>
          </p:cNvPr>
          <p:cNvCxnSpPr>
            <a:cxnSpLocks/>
          </p:cNvCxnSpPr>
          <p:nvPr/>
        </p:nvCxnSpPr>
        <p:spPr>
          <a:xfrm>
            <a:off x="8988828" y="2056013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522A253-5FEC-4258-9AE7-F18C0756CD5C}"/>
              </a:ext>
            </a:extLst>
          </p:cNvPr>
          <p:cNvCxnSpPr>
            <a:cxnSpLocks/>
          </p:cNvCxnSpPr>
          <p:nvPr/>
        </p:nvCxnSpPr>
        <p:spPr>
          <a:xfrm>
            <a:off x="8977745" y="4211782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6A5C4-1112-4FB2-8EAF-A2BCFA9C1D0A}"/>
              </a:ext>
            </a:extLst>
          </p:cNvPr>
          <p:cNvSpPr/>
          <p:nvPr/>
        </p:nvSpPr>
        <p:spPr>
          <a:xfrm>
            <a:off x="-1" y="383065"/>
            <a:ext cx="5081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54D5B-F3CE-4BB2-A287-7BA6C541537E}"/>
              </a:ext>
            </a:extLst>
          </p:cNvPr>
          <p:cNvSpPr/>
          <p:nvPr/>
        </p:nvSpPr>
        <p:spPr>
          <a:xfrm>
            <a:off x="76542" y="329900"/>
            <a:ext cx="5004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Analyse des gènes codant pour des  </a:t>
            </a:r>
            <a:r>
              <a:rPr lang="fr-CA" sz="2000" b="1" dirty="0" err="1">
                <a:cs typeface="Times New Roman" panose="02020603050405020304" pitchFamily="18" charset="0"/>
              </a:rPr>
              <a:t>Cazymes</a:t>
            </a:r>
            <a:r>
              <a:rPr lang="fr-CA" sz="2000" b="1" dirty="0">
                <a:cs typeface="Times New Roman" panose="02020603050405020304" pitchFamily="18" charset="0"/>
              </a:rPr>
              <a:t> </a:t>
            </a:r>
            <a:endParaRPr lang="fr-CA" sz="2000" b="1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9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E7AC71-C309-4386-AAB8-562B4AB9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97150" y="2545073"/>
            <a:ext cx="5942076" cy="2167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B25C56-2486-418E-AC13-770C4C17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" y="2291384"/>
            <a:ext cx="4360450" cy="45042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6D79ED-3B50-47B7-BBC8-8F352DE5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562" y="5664154"/>
            <a:ext cx="209550" cy="8739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729FDA-E318-4F94-BC41-F3E1CC001FFB}"/>
              </a:ext>
            </a:extLst>
          </p:cNvPr>
          <p:cNvSpPr txBox="1"/>
          <p:nvPr/>
        </p:nvSpPr>
        <p:spPr>
          <a:xfrm rot="19282699">
            <a:off x="9682941" y="320455"/>
            <a:ext cx="60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EDF83-ABCF-44C0-A230-5021ECFF0FFF}"/>
              </a:ext>
            </a:extLst>
          </p:cNvPr>
          <p:cNvSpPr txBox="1"/>
          <p:nvPr/>
        </p:nvSpPr>
        <p:spPr>
          <a:xfrm rot="19282699">
            <a:off x="10056156" y="313467"/>
            <a:ext cx="63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ONU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7A2C9-2124-495A-A782-2B4469A7330B}"/>
              </a:ext>
            </a:extLst>
          </p:cNvPr>
          <p:cNvSpPr txBox="1"/>
          <p:nvPr/>
        </p:nvSpPr>
        <p:spPr>
          <a:xfrm rot="19282699">
            <a:off x="10172169" y="253897"/>
            <a:ext cx="89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AME1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8F1D87-6EB2-4C21-A25A-CC26A942C103}"/>
              </a:ext>
            </a:extLst>
          </p:cNvPr>
          <p:cNvSpPr txBox="1"/>
          <p:nvPr/>
        </p:nvSpPr>
        <p:spPr>
          <a:xfrm rot="19282699">
            <a:off x="10264671" y="362520"/>
            <a:ext cx="77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>
                <a:cs typeface="Times New Roman" panose="02020603050405020304" pitchFamily="18" charset="0"/>
              </a:rPr>
              <a:t>AME2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FBE0DF-8909-4822-A180-6A1D98328572}"/>
              </a:ext>
            </a:extLst>
          </p:cNvPr>
          <p:cNvSpPr txBox="1"/>
          <p:nvPr/>
        </p:nvSpPr>
        <p:spPr>
          <a:xfrm rot="19282699">
            <a:off x="10599937" y="286533"/>
            <a:ext cx="69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OHU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9DB62E-3DB1-45DB-9271-96E7F454A657}"/>
              </a:ext>
            </a:extLst>
          </p:cNvPr>
          <p:cNvSpPr txBox="1"/>
          <p:nvPr/>
        </p:nvSpPr>
        <p:spPr>
          <a:xfrm rot="19282699">
            <a:off x="10813579" y="297497"/>
            <a:ext cx="669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OQ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EBA4DC-BE5F-4673-AA21-D189DFD01C7D}"/>
              </a:ext>
            </a:extLst>
          </p:cNvPr>
          <p:cNvSpPr txBox="1"/>
          <p:nvPr/>
        </p:nvSpPr>
        <p:spPr>
          <a:xfrm rot="19282699">
            <a:off x="9843548" y="274912"/>
            <a:ext cx="72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∆Ogf1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08139D-8619-4571-925B-C948DA63312E}"/>
              </a:ext>
            </a:extLst>
          </p:cNvPr>
          <p:cNvSpPr txBox="1"/>
          <p:nvPr/>
        </p:nvSpPr>
        <p:spPr>
          <a:xfrm>
            <a:off x="11496079" y="5600546"/>
            <a:ext cx="31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00A3E8-D866-429F-B678-D2A5F9EB7FCB}"/>
              </a:ext>
            </a:extLst>
          </p:cNvPr>
          <p:cNvSpPr txBox="1"/>
          <p:nvPr/>
        </p:nvSpPr>
        <p:spPr>
          <a:xfrm>
            <a:off x="11475714" y="5743924"/>
            <a:ext cx="379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50</a:t>
            </a:r>
            <a:endParaRPr lang="fr-C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095E0B-A98D-45A9-A08C-51203462A649}"/>
              </a:ext>
            </a:extLst>
          </p:cNvPr>
          <p:cNvSpPr txBox="1"/>
          <p:nvPr/>
        </p:nvSpPr>
        <p:spPr>
          <a:xfrm>
            <a:off x="11424015" y="5876929"/>
            <a:ext cx="590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 </a:t>
            </a:r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100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F3CAE3D-0DAF-4A30-82B4-BA84E2C0A667}"/>
              </a:ext>
            </a:extLst>
          </p:cNvPr>
          <p:cNvSpPr txBox="1"/>
          <p:nvPr/>
        </p:nvSpPr>
        <p:spPr>
          <a:xfrm>
            <a:off x="11475716" y="6017566"/>
            <a:ext cx="570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200</a:t>
            </a:r>
            <a:endParaRPr lang="fr-C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C8858E-3765-4AD9-8C09-A3DC299F53F5}"/>
              </a:ext>
            </a:extLst>
          </p:cNvPr>
          <p:cNvSpPr txBox="1"/>
          <p:nvPr/>
        </p:nvSpPr>
        <p:spPr>
          <a:xfrm>
            <a:off x="11475607" y="6173516"/>
            <a:ext cx="467251" cy="31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400</a:t>
            </a:r>
            <a:endParaRPr lang="fr-CA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77EC5E-D62B-42D2-84F7-ADC501027CB6}"/>
              </a:ext>
            </a:extLst>
          </p:cNvPr>
          <p:cNvSpPr txBox="1"/>
          <p:nvPr/>
        </p:nvSpPr>
        <p:spPr>
          <a:xfrm>
            <a:off x="11468877" y="6310000"/>
            <a:ext cx="45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600</a:t>
            </a:r>
            <a:endParaRPr lang="fr-CA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C1FD06-CC02-4185-8F17-B3BDEFE01E8A}"/>
              </a:ext>
            </a:extLst>
          </p:cNvPr>
          <p:cNvSpPr txBox="1"/>
          <p:nvPr/>
        </p:nvSpPr>
        <p:spPr>
          <a:xfrm>
            <a:off x="11243131" y="5385565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cs typeface="Times New Roman" panose="02020603050405020304" pitchFamily="18" charset="0"/>
              </a:rPr>
              <a:t>Exp. Level</a:t>
            </a:r>
            <a:endParaRPr lang="fr-CA" sz="1400" dirty="0">
              <a:cs typeface="Times New Roman" panose="0202060305040502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E3A616E-82DC-4369-93F8-58423840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3" y="4849449"/>
            <a:ext cx="693666" cy="146369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EB10EA-68EC-408E-BE66-364FC0A98973}"/>
              </a:ext>
            </a:extLst>
          </p:cNvPr>
          <p:cNvCxnSpPr>
            <a:cxnSpLocks/>
          </p:cNvCxnSpPr>
          <p:nvPr/>
        </p:nvCxnSpPr>
        <p:spPr>
          <a:xfrm>
            <a:off x="8986058" y="1579419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89C6C56-D9A2-409C-A3AF-0DD57E41C451}"/>
              </a:ext>
            </a:extLst>
          </p:cNvPr>
          <p:cNvCxnSpPr>
            <a:cxnSpLocks/>
          </p:cNvCxnSpPr>
          <p:nvPr/>
        </p:nvCxnSpPr>
        <p:spPr>
          <a:xfrm>
            <a:off x="8988828" y="2056013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522A253-5FEC-4258-9AE7-F18C0756CD5C}"/>
              </a:ext>
            </a:extLst>
          </p:cNvPr>
          <p:cNvCxnSpPr>
            <a:cxnSpLocks/>
          </p:cNvCxnSpPr>
          <p:nvPr/>
        </p:nvCxnSpPr>
        <p:spPr>
          <a:xfrm>
            <a:off x="8977745" y="4211782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84CCF66E-1738-470A-B1C3-0AF0B4433B57}"/>
              </a:ext>
            </a:extLst>
          </p:cNvPr>
          <p:cNvSpPr/>
          <p:nvPr/>
        </p:nvSpPr>
        <p:spPr>
          <a:xfrm>
            <a:off x="9734718" y="1346842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935FF96-7EB9-4A7C-88AB-A856DFAFF5BB}"/>
              </a:ext>
            </a:extLst>
          </p:cNvPr>
          <p:cNvSpPr/>
          <p:nvPr/>
        </p:nvSpPr>
        <p:spPr>
          <a:xfrm>
            <a:off x="9754115" y="1856689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D678075-A902-435A-968E-0D8876B63DFE}"/>
              </a:ext>
            </a:extLst>
          </p:cNvPr>
          <p:cNvSpPr/>
          <p:nvPr/>
        </p:nvSpPr>
        <p:spPr>
          <a:xfrm>
            <a:off x="9748574" y="3970891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26A5C4-1112-4FB2-8EAF-A2BCFA9C1D0A}"/>
              </a:ext>
            </a:extLst>
          </p:cNvPr>
          <p:cNvSpPr/>
          <p:nvPr/>
        </p:nvSpPr>
        <p:spPr>
          <a:xfrm>
            <a:off x="-1" y="383065"/>
            <a:ext cx="5081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254D5B-F3CE-4BB2-A287-7BA6C541537E}"/>
              </a:ext>
            </a:extLst>
          </p:cNvPr>
          <p:cNvSpPr/>
          <p:nvPr/>
        </p:nvSpPr>
        <p:spPr>
          <a:xfrm>
            <a:off x="76542" y="329900"/>
            <a:ext cx="5004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Analyse des gènes codant pour des  </a:t>
            </a:r>
            <a:r>
              <a:rPr lang="fr-CA" sz="2000" b="1" dirty="0" err="1">
                <a:cs typeface="Times New Roman" panose="02020603050405020304" pitchFamily="18" charset="0"/>
              </a:rPr>
              <a:t>Cazymes</a:t>
            </a:r>
            <a:r>
              <a:rPr lang="fr-CA" sz="2000" b="1" dirty="0">
                <a:cs typeface="Times New Roman" panose="02020603050405020304" pitchFamily="18" charset="0"/>
              </a:rPr>
              <a:t> </a:t>
            </a:r>
            <a:endParaRPr lang="fr-CA" sz="2000" b="1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19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E7AC71-C309-4386-AAB8-562B4AB9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97150" y="2545073"/>
            <a:ext cx="5942076" cy="2167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B25C56-2486-418E-AC13-770C4C17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" y="2291384"/>
            <a:ext cx="4360450" cy="45042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6D79ED-3B50-47B7-BBC8-8F352DE5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562" y="5664154"/>
            <a:ext cx="209550" cy="8739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729FDA-E318-4F94-BC41-F3E1CC001FFB}"/>
              </a:ext>
            </a:extLst>
          </p:cNvPr>
          <p:cNvSpPr txBox="1"/>
          <p:nvPr/>
        </p:nvSpPr>
        <p:spPr>
          <a:xfrm rot="19282699">
            <a:off x="9682941" y="320455"/>
            <a:ext cx="60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CEDF83-ABCF-44C0-A230-5021ECFF0FFF}"/>
              </a:ext>
            </a:extLst>
          </p:cNvPr>
          <p:cNvSpPr txBox="1"/>
          <p:nvPr/>
        </p:nvSpPr>
        <p:spPr>
          <a:xfrm rot="19282699">
            <a:off x="10056156" y="313467"/>
            <a:ext cx="63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ONU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77A2C9-2124-495A-A782-2B4469A7330B}"/>
              </a:ext>
            </a:extLst>
          </p:cNvPr>
          <p:cNvSpPr txBox="1"/>
          <p:nvPr/>
        </p:nvSpPr>
        <p:spPr>
          <a:xfrm rot="19282699">
            <a:off x="10172169" y="253897"/>
            <a:ext cx="89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AME1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8F1D87-6EB2-4C21-A25A-CC26A942C103}"/>
              </a:ext>
            </a:extLst>
          </p:cNvPr>
          <p:cNvSpPr txBox="1"/>
          <p:nvPr/>
        </p:nvSpPr>
        <p:spPr>
          <a:xfrm rot="19282699">
            <a:off x="10264671" y="362520"/>
            <a:ext cx="77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>
                <a:cs typeface="Times New Roman" panose="02020603050405020304" pitchFamily="18" charset="0"/>
              </a:rPr>
              <a:t>AME2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FBE0DF-8909-4822-A180-6A1D98328572}"/>
              </a:ext>
            </a:extLst>
          </p:cNvPr>
          <p:cNvSpPr txBox="1"/>
          <p:nvPr/>
        </p:nvSpPr>
        <p:spPr>
          <a:xfrm rot="19282699">
            <a:off x="10599937" y="286533"/>
            <a:ext cx="69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OHU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9DB62E-3DB1-45DB-9271-96E7F454A657}"/>
              </a:ext>
            </a:extLst>
          </p:cNvPr>
          <p:cNvSpPr txBox="1"/>
          <p:nvPr/>
        </p:nvSpPr>
        <p:spPr>
          <a:xfrm rot="19282699">
            <a:off x="10813579" y="297497"/>
            <a:ext cx="669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OQ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EBA4DC-BE5F-4673-AA21-D189DFD01C7D}"/>
              </a:ext>
            </a:extLst>
          </p:cNvPr>
          <p:cNvSpPr txBox="1"/>
          <p:nvPr/>
        </p:nvSpPr>
        <p:spPr>
          <a:xfrm rot="19282699">
            <a:off x="9843548" y="274912"/>
            <a:ext cx="725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∆Ogf1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08139D-8619-4571-925B-C948DA63312E}"/>
              </a:ext>
            </a:extLst>
          </p:cNvPr>
          <p:cNvSpPr txBox="1"/>
          <p:nvPr/>
        </p:nvSpPr>
        <p:spPr>
          <a:xfrm>
            <a:off x="11496079" y="5600546"/>
            <a:ext cx="31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00A3E8-D866-429F-B678-D2A5F9EB7FCB}"/>
              </a:ext>
            </a:extLst>
          </p:cNvPr>
          <p:cNvSpPr txBox="1"/>
          <p:nvPr/>
        </p:nvSpPr>
        <p:spPr>
          <a:xfrm>
            <a:off x="11475714" y="5743924"/>
            <a:ext cx="379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50</a:t>
            </a:r>
            <a:endParaRPr lang="fr-C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095E0B-A98D-45A9-A08C-51203462A649}"/>
              </a:ext>
            </a:extLst>
          </p:cNvPr>
          <p:cNvSpPr txBox="1"/>
          <p:nvPr/>
        </p:nvSpPr>
        <p:spPr>
          <a:xfrm>
            <a:off x="11424015" y="5876929"/>
            <a:ext cx="590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 </a:t>
            </a:r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100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endParaRPr lang="fr-CA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F3CAE3D-0DAF-4A30-82B4-BA84E2C0A667}"/>
              </a:ext>
            </a:extLst>
          </p:cNvPr>
          <p:cNvSpPr txBox="1"/>
          <p:nvPr/>
        </p:nvSpPr>
        <p:spPr>
          <a:xfrm>
            <a:off x="11475716" y="6017566"/>
            <a:ext cx="570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200</a:t>
            </a:r>
            <a:endParaRPr lang="fr-C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C8858E-3765-4AD9-8C09-A3DC299F53F5}"/>
              </a:ext>
            </a:extLst>
          </p:cNvPr>
          <p:cNvSpPr txBox="1"/>
          <p:nvPr/>
        </p:nvSpPr>
        <p:spPr>
          <a:xfrm>
            <a:off x="11475607" y="6173516"/>
            <a:ext cx="467251" cy="31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400</a:t>
            </a:r>
            <a:endParaRPr lang="fr-CA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77EC5E-D62B-42D2-84F7-ADC501027CB6}"/>
              </a:ext>
            </a:extLst>
          </p:cNvPr>
          <p:cNvSpPr txBox="1"/>
          <p:nvPr/>
        </p:nvSpPr>
        <p:spPr>
          <a:xfrm>
            <a:off x="11468877" y="6310000"/>
            <a:ext cx="45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600</a:t>
            </a:r>
            <a:endParaRPr lang="fr-CA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C1FD06-CC02-4185-8F17-B3BDEFE01E8A}"/>
              </a:ext>
            </a:extLst>
          </p:cNvPr>
          <p:cNvSpPr txBox="1"/>
          <p:nvPr/>
        </p:nvSpPr>
        <p:spPr>
          <a:xfrm>
            <a:off x="11243131" y="5385565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cs typeface="Times New Roman" panose="02020603050405020304" pitchFamily="18" charset="0"/>
              </a:rPr>
              <a:t>Exp. Level</a:t>
            </a:r>
            <a:endParaRPr lang="fr-CA" sz="1400" dirty="0">
              <a:cs typeface="Times New Roman" panose="02020603050405020304" pitchFamily="18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E3A616E-82DC-4369-93F8-58423840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3" y="4849449"/>
            <a:ext cx="693666" cy="146369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EB10EA-68EC-408E-BE66-364FC0A98973}"/>
              </a:ext>
            </a:extLst>
          </p:cNvPr>
          <p:cNvCxnSpPr>
            <a:cxnSpLocks/>
          </p:cNvCxnSpPr>
          <p:nvPr/>
        </p:nvCxnSpPr>
        <p:spPr>
          <a:xfrm>
            <a:off x="8986058" y="1579419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89C6C56-D9A2-409C-A3AF-0DD57E41C451}"/>
              </a:ext>
            </a:extLst>
          </p:cNvPr>
          <p:cNvCxnSpPr>
            <a:cxnSpLocks/>
          </p:cNvCxnSpPr>
          <p:nvPr/>
        </p:nvCxnSpPr>
        <p:spPr>
          <a:xfrm>
            <a:off x="8988828" y="2056013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522A253-5FEC-4258-9AE7-F18C0756CD5C}"/>
              </a:ext>
            </a:extLst>
          </p:cNvPr>
          <p:cNvCxnSpPr>
            <a:cxnSpLocks/>
          </p:cNvCxnSpPr>
          <p:nvPr/>
        </p:nvCxnSpPr>
        <p:spPr>
          <a:xfrm>
            <a:off x="8977745" y="4211782"/>
            <a:ext cx="4488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84CCF66E-1738-470A-B1C3-0AF0B4433B57}"/>
              </a:ext>
            </a:extLst>
          </p:cNvPr>
          <p:cNvSpPr/>
          <p:nvPr/>
        </p:nvSpPr>
        <p:spPr>
          <a:xfrm>
            <a:off x="9734718" y="1346842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935FF96-7EB9-4A7C-88AB-A856DFAFF5BB}"/>
              </a:ext>
            </a:extLst>
          </p:cNvPr>
          <p:cNvSpPr/>
          <p:nvPr/>
        </p:nvSpPr>
        <p:spPr>
          <a:xfrm>
            <a:off x="9754115" y="1856689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D678075-A902-435A-968E-0D8876B63DFE}"/>
              </a:ext>
            </a:extLst>
          </p:cNvPr>
          <p:cNvSpPr/>
          <p:nvPr/>
        </p:nvSpPr>
        <p:spPr>
          <a:xfrm>
            <a:off x="9748574" y="3970891"/>
            <a:ext cx="457200" cy="457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831" y="1054010"/>
            <a:ext cx="2459008" cy="225483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89C6C56-D9A2-409C-A3AF-0DD57E41C451}"/>
              </a:ext>
            </a:extLst>
          </p:cNvPr>
          <p:cNvCxnSpPr>
            <a:cxnSpLocks/>
          </p:cNvCxnSpPr>
          <p:nvPr/>
        </p:nvCxnSpPr>
        <p:spPr>
          <a:xfrm flipH="1">
            <a:off x="6967052" y="3651311"/>
            <a:ext cx="1434" cy="430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994" y="4344696"/>
            <a:ext cx="3293119" cy="148731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26A5C4-1112-4FB2-8EAF-A2BCFA9C1D0A}"/>
              </a:ext>
            </a:extLst>
          </p:cNvPr>
          <p:cNvSpPr/>
          <p:nvPr/>
        </p:nvSpPr>
        <p:spPr>
          <a:xfrm>
            <a:off x="-1" y="383065"/>
            <a:ext cx="5081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000" dirty="0"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254D5B-F3CE-4BB2-A287-7BA6C541537E}"/>
              </a:ext>
            </a:extLst>
          </p:cNvPr>
          <p:cNvSpPr/>
          <p:nvPr/>
        </p:nvSpPr>
        <p:spPr>
          <a:xfrm>
            <a:off x="76542" y="329900"/>
            <a:ext cx="5004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Analyse des gènes codant pour des  </a:t>
            </a:r>
            <a:r>
              <a:rPr lang="fr-CA" sz="2000" b="1" dirty="0" err="1">
                <a:cs typeface="Times New Roman" panose="02020603050405020304" pitchFamily="18" charset="0"/>
              </a:rPr>
              <a:t>Cazymes</a:t>
            </a:r>
            <a:r>
              <a:rPr lang="fr-CA" sz="2000" b="1" dirty="0">
                <a:cs typeface="Times New Roman" panose="02020603050405020304" pitchFamily="18" charset="0"/>
              </a:rPr>
              <a:t> </a:t>
            </a:r>
            <a:endParaRPr lang="fr-CA" sz="2000" b="1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2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31408" y="2714496"/>
            <a:ext cx="688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i="1" dirty="0" err="1">
                <a:cs typeface="Times New Roman" panose="02020603050405020304" pitchFamily="18" charset="0"/>
              </a:rPr>
              <a:t>Ulmus</a:t>
            </a:r>
            <a:r>
              <a:rPr lang="fr-CA" sz="4800" i="1" dirty="0">
                <a:cs typeface="Times New Roman" panose="02020603050405020304" pitchFamily="18" charset="0"/>
              </a:rPr>
              <a:t> americana</a:t>
            </a:r>
          </a:p>
        </p:txBody>
      </p:sp>
    </p:spTree>
    <p:extLst>
      <p:ext uri="{BB962C8B-B14F-4D97-AF65-F5344CB8AC3E}">
        <p14:creationId xmlns:p14="http://schemas.microsoft.com/office/powerpoint/2010/main" val="380102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2611730-AC26-434B-B521-20860403A578}"/>
              </a:ext>
            </a:extLst>
          </p:cNvPr>
          <p:cNvSpPr txBox="1"/>
          <p:nvPr/>
        </p:nvSpPr>
        <p:spPr>
          <a:xfrm>
            <a:off x="1124712" y="973203"/>
            <a:ext cx="7072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Calibri" panose="020F0502020204030204" pitchFamily="34" charset="0"/>
                <a:cs typeface="Calibri" panose="020F0502020204030204" pitchFamily="34" charset="0"/>
              </a:rPr>
              <a:t>Blast:</a:t>
            </a:r>
          </a:p>
          <a:p>
            <a:r>
              <a:rPr lang="fr-CA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Ulmus</a:t>
            </a:r>
            <a:r>
              <a:rPr lang="fr-CA" sz="3600" i="1" dirty="0">
                <a:latin typeface="Calibri" panose="020F0502020204030204" pitchFamily="34" charset="0"/>
                <a:cs typeface="Calibri" panose="020F0502020204030204" pitchFamily="34" charset="0"/>
              </a:rPr>
              <a:t> americana</a:t>
            </a:r>
            <a:r>
              <a:rPr lang="fr-CA" sz="3600" dirty="0">
                <a:latin typeface="Calibri" panose="020F0502020204030204" pitchFamily="34" charset="0"/>
                <a:cs typeface="Calibri" panose="020F0502020204030204" pitchFamily="34" charset="0"/>
              </a:rPr>
              <a:t> - 23,436 gènes</a:t>
            </a:r>
          </a:p>
          <a:p>
            <a:r>
              <a:rPr lang="fr-CA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Populus</a:t>
            </a:r>
            <a:r>
              <a:rPr lang="fr-CA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CA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trichocarpa</a:t>
            </a:r>
            <a:r>
              <a:rPr lang="fr-CA" sz="3600" i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CA" sz="3600" dirty="0">
                <a:latin typeface="Calibri" panose="020F0502020204030204" pitchFamily="34" charset="0"/>
                <a:cs typeface="Calibri" panose="020F0502020204030204" pitchFamily="34" charset="0"/>
              </a:rPr>
              <a:t>41,335 gènes</a:t>
            </a:r>
          </a:p>
          <a:p>
            <a:endParaRPr lang="fr-CA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sz="3600" b="0" i="0" dirty="0">
                <a:solidFill>
                  <a:srgbClr val="1F49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 de sélection : E value = e-5</a:t>
            </a:r>
            <a:r>
              <a:rPr lang="fr-CA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CA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sz="3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fr-CA" sz="3600" dirty="0">
                <a:latin typeface="Calibri" panose="020F0502020204030204" pitchFamily="34" charset="0"/>
                <a:cs typeface="Calibri" panose="020F0502020204030204" pitchFamily="34" charset="0"/>
              </a:rPr>
              <a:t>8,221 gènes </a:t>
            </a:r>
          </a:p>
          <a:p>
            <a:endParaRPr lang="en-CA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79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" y="225218"/>
            <a:ext cx="5964865" cy="323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6" y="1681490"/>
            <a:ext cx="4778735" cy="360274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06158" y="5257866"/>
            <a:ext cx="133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Brasier </a:t>
            </a:r>
            <a:r>
              <a:rPr lang="fr-CA" sz="1200" i="1" dirty="0">
                <a:cs typeface="Times New Roman" panose="02020603050405020304" pitchFamily="18" charset="0"/>
              </a:rPr>
              <a:t>et al</a:t>
            </a:r>
            <a:r>
              <a:rPr lang="fr-CA" sz="1200" dirty="0">
                <a:cs typeface="Times New Roman" panose="02020603050405020304" pitchFamily="18" charset="0"/>
              </a:rPr>
              <a:t>. 2004</a:t>
            </a:r>
          </a:p>
        </p:txBody>
      </p:sp>
      <p:sp>
        <p:nvSpPr>
          <p:cNvPr id="5" name="Rectangle 4"/>
          <p:cNvSpPr/>
          <p:nvPr/>
        </p:nvSpPr>
        <p:spPr>
          <a:xfrm>
            <a:off x="7345590" y="6483650"/>
            <a:ext cx="4120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dirty="0" err="1">
                <a:cs typeface="Times New Roman" panose="02020603050405020304" pitchFamily="18" charset="0"/>
              </a:rPr>
              <a:t>Andrej</a:t>
            </a:r>
            <a:r>
              <a:rPr lang="fr-CA" sz="1200" dirty="0">
                <a:cs typeface="Times New Roman" panose="02020603050405020304" pitchFamily="18" charset="0"/>
              </a:rPr>
              <a:t> </a:t>
            </a:r>
            <a:r>
              <a:rPr lang="fr-CA" sz="1200" dirty="0" err="1">
                <a:cs typeface="Times New Roman" panose="02020603050405020304" pitchFamily="18" charset="0"/>
              </a:rPr>
              <a:t>Kunca</a:t>
            </a:r>
            <a:r>
              <a:rPr lang="fr-CA" sz="1200" dirty="0">
                <a:cs typeface="Times New Roman" panose="02020603050405020304" pitchFamily="18" charset="0"/>
              </a:rPr>
              <a:t>, National Forest Centre - </a:t>
            </a:r>
            <a:r>
              <a:rPr lang="fr-CA" sz="1200" dirty="0" err="1">
                <a:cs typeface="Times New Roman" panose="02020603050405020304" pitchFamily="18" charset="0"/>
              </a:rPr>
              <a:t>Slovakia</a:t>
            </a:r>
            <a:r>
              <a:rPr lang="fr-CA" sz="1200" dirty="0">
                <a:cs typeface="Times New Roman" panose="02020603050405020304" pitchFamily="18" charset="0"/>
              </a:rPr>
              <a:t>, Bugwood.org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07" y="4208709"/>
            <a:ext cx="3359990" cy="23227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84" y="1007042"/>
            <a:ext cx="2282735" cy="29450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512" y="1007043"/>
            <a:ext cx="2404227" cy="294504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912894" y="3931710"/>
            <a:ext cx="2465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Thais Campos de Oliveira, Québec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02874"/>
            <a:ext cx="6043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Les pandémies causées par </a:t>
            </a:r>
            <a:r>
              <a:rPr lang="fr-CA" b="1" dirty="0">
                <a:cs typeface="Times New Roman" panose="02020603050405020304" pitchFamily="18" charset="0"/>
              </a:rPr>
              <a:t>La maladie hollandaise de l'orme</a:t>
            </a:r>
            <a:r>
              <a:rPr lang="fr-CA" dirty="0">
                <a:cs typeface="Times New Roman" panose="02020603050405020304" pitchFamily="18" charset="0"/>
              </a:rPr>
              <a:t>: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236" y="5558746"/>
            <a:ext cx="7025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fr-CA" sz="1200" dirty="0">
                <a:cs typeface="Times New Roman" panose="02020603050405020304" pitchFamily="18" charset="0"/>
              </a:rPr>
              <a:t>Propagation de </a:t>
            </a:r>
            <a:r>
              <a:rPr lang="fr-CA" sz="1200" b="1" i="1" dirty="0">
                <a:cs typeface="Times New Roman" panose="02020603050405020304" pitchFamily="18" charset="0"/>
              </a:rPr>
              <a:t>O. </a:t>
            </a:r>
            <a:r>
              <a:rPr lang="fr-CA" sz="1200" b="1" i="1" dirty="0" err="1">
                <a:cs typeface="Times New Roman" panose="02020603050405020304" pitchFamily="18" charset="0"/>
              </a:rPr>
              <a:t>ulmi</a:t>
            </a:r>
            <a:r>
              <a:rPr lang="fr-CA" sz="1200" b="1" i="1" dirty="0">
                <a:cs typeface="Times New Roman" panose="02020603050405020304" pitchFamily="18" charset="0"/>
              </a:rPr>
              <a:t> </a:t>
            </a:r>
            <a:r>
              <a:rPr lang="fr-CA" sz="1200" dirty="0">
                <a:cs typeface="Times New Roman" panose="02020603050405020304" pitchFamily="18" charset="0"/>
              </a:rPr>
              <a:t>dans toute l‘Europe des années 1920 ;</a:t>
            </a:r>
          </a:p>
          <a:p>
            <a:pPr marL="228600" indent="-228600">
              <a:buAutoNum type="alphaLcParenR" startAt="2"/>
            </a:pPr>
            <a:r>
              <a:rPr lang="fr-CA" sz="1200" dirty="0">
                <a:cs typeface="Times New Roman" panose="02020603050405020304" pitchFamily="18" charset="0"/>
              </a:rPr>
              <a:t>Apparition et propagation des deux sous-espèces : </a:t>
            </a:r>
            <a:r>
              <a:rPr lang="fr-CA" sz="1200" b="1" i="1" dirty="0">
                <a:cs typeface="Times New Roman" panose="02020603050405020304" pitchFamily="18" charset="0"/>
              </a:rPr>
              <a:t>O. novo-</a:t>
            </a:r>
            <a:r>
              <a:rPr lang="fr-CA" sz="1200" b="1" i="1" dirty="0" err="1">
                <a:cs typeface="Times New Roman" panose="02020603050405020304" pitchFamily="18" charset="0"/>
              </a:rPr>
              <a:t>ulmi</a:t>
            </a:r>
            <a:r>
              <a:rPr lang="fr-CA" sz="1200" dirty="0" err="1">
                <a:cs typeface="Times New Roman" panose="02020603050405020304" pitchFamily="18" charset="0"/>
              </a:rPr>
              <a:t>.</a:t>
            </a:r>
            <a:r>
              <a:rPr lang="fr-CA" sz="1200" i="1" dirty="0" err="1">
                <a:cs typeface="Times New Roman" panose="02020603050405020304" pitchFamily="18" charset="0"/>
              </a:rPr>
              <a:t>novo</a:t>
            </a:r>
            <a:r>
              <a:rPr lang="fr-CA" sz="1200" i="1" dirty="0">
                <a:cs typeface="Times New Roman" panose="02020603050405020304" pitchFamily="18" charset="0"/>
              </a:rPr>
              <a:t>-</a:t>
            </a:r>
            <a:r>
              <a:rPr lang="fr-CA" sz="1200" i="1" dirty="0" err="1">
                <a:cs typeface="Times New Roman" panose="02020603050405020304" pitchFamily="18" charset="0"/>
              </a:rPr>
              <a:t>ulmi</a:t>
            </a:r>
            <a:r>
              <a:rPr lang="fr-CA" sz="1200" dirty="0">
                <a:cs typeface="Times New Roman" panose="02020603050405020304" pitchFamily="18" charset="0"/>
              </a:rPr>
              <a:t> et </a:t>
            </a:r>
            <a:r>
              <a:rPr lang="fr-CA" sz="1200" b="1" dirty="0">
                <a:cs typeface="Times New Roman" panose="02020603050405020304" pitchFamily="18" charset="0"/>
              </a:rPr>
              <a:t>O. </a:t>
            </a:r>
            <a:r>
              <a:rPr lang="fr-CA" sz="1200" b="1" i="1" dirty="0">
                <a:cs typeface="Times New Roman" panose="02020603050405020304" pitchFamily="18" charset="0"/>
              </a:rPr>
              <a:t>novo-</a:t>
            </a:r>
            <a:r>
              <a:rPr lang="fr-CA" sz="1200" b="1" i="1" dirty="0" err="1">
                <a:cs typeface="Times New Roman" panose="02020603050405020304" pitchFamily="18" charset="0"/>
              </a:rPr>
              <a:t>ulmi</a:t>
            </a:r>
            <a:r>
              <a:rPr lang="fr-CA" sz="1200" b="1" dirty="0">
                <a:cs typeface="Times New Roman" panose="02020603050405020304" pitchFamily="18" charset="0"/>
              </a:rPr>
              <a:t> </a:t>
            </a:r>
            <a:r>
              <a:rPr lang="fr-CA" sz="1200" b="1" i="1" dirty="0">
                <a:cs typeface="Times New Roman" panose="02020603050405020304" pitchFamily="18" charset="0"/>
              </a:rPr>
              <a:t>americana</a:t>
            </a:r>
            <a:r>
              <a:rPr lang="fr-CA" sz="1200" dirty="0">
                <a:cs typeface="Times New Roman" panose="02020603050405020304" pitchFamily="18" charset="0"/>
              </a:rPr>
              <a:t> (1940).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5236" y="1007042"/>
            <a:ext cx="4929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400" dirty="0">
                <a:cs typeface="Times New Roman" panose="02020603050405020304" pitchFamily="18" charset="0"/>
              </a:rPr>
              <a:t>Propagation d‘</a:t>
            </a:r>
            <a:r>
              <a:rPr lang="fr-CA" sz="1400" b="1" i="1" dirty="0" err="1">
                <a:cs typeface="Times New Roman" panose="02020603050405020304" pitchFamily="18" charset="0"/>
              </a:rPr>
              <a:t>Ophiostoma</a:t>
            </a:r>
            <a:r>
              <a:rPr lang="fr-CA" sz="1400" b="1" i="1" dirty="0">
                <a:cs typeface="Times New Roman" panose="02020603050405020304" pitchFamily="18" charset="0"/>
              </a:rPr>
              <a:t> </a:t>
            </a:r>
            <a:r>
              <a:rPr lang="fr-CA" sz="1400" b="1" i="1" dirty="0" err="1">
                <a:cs typeface="Times New Roman" panose="02020603050405020304" pitchFamily="18" charset="0"/>
              </a:rPr>
              <a:t>ulmi</a:t>
            </a:r>
            <a:r>
              <a:rPr lang="fr-CA" sz="1400" b="1" i="1" dirty="0">
                <a:cs typeface="Times New Roman" panose="02020603050405020304" pitchFamily="18" charset="0"/>
              </a:rPr>
              <a:t> </a:t>
            </a:r>
            <a:r>
              <a:rPr lang="fr-CA" sz="1400" dirty="0">
                <a:cs typeface="Times New Roman" panose="02020603050405020304" pitchFamily="18" charset="0"/>
              </a:rPr>
              <a:t>et d‘</a:t>
            </a:r>
            <a:r>
              <a:rPr lang="fr-CA" sz="1400" b="1" i="1" dirty="0">
                <a:cs typeface="Times New Roman" panose="02020603050405020304" pitchFamily="18" charset="0"/>
              </a:rPr>
              <a:t>O. novo-</a:t>
            </a:r>
            <a:r>
              <a:rPr lang="fr-CA" sz="1400" b="1" i="1" dirty="0" err="1">
                <a:cs typeface="Times New Roman" panose="02020603050405020304" pitchFamily="18" charset="0"/>
              </a:rPr>
              <a:t>ulmi</a:t>
            </a:r>
            <a:r>
              <a:rPr lang="fr-CA" sz="1400" b="1" i="1" dirty="0">
                <a:cs typeface="Times New Roman" panose="02020603050405020304" pitchFamily="18" charset="0"/>
              </a:rPr>
              <a:t> </a:t>
            </a:r>
            <a:r>
              <a:rPr lang="fr-CA" sz="1400" dirty="0">
                <a:cs typeface="Times New Roman" panose="02020603050405020304" pitchFamily="18" charset="0"/>
              </a:rPr>
              <a:t>pendant les première et deuxième pandémies:</a:t>
            </a: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5411835" y="4524906"/>
            <a:ext cx="243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415102" y="4928466"/>
            <a:ext cx="24331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29805" y="4401795"/>
            <a:ext cx="1404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migration naturelle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50171" y="4799422"/>
            <a:ext cx="1653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cs typeface="Times New Roman" panose="02020603050405020304" pitchFamily="18" charset="0"/>
              </a:rPr>
              <a:t>via importation (mouvement du bois)  </a:t>
            </a:r>
          </a:p>
        </p:txBody>
      </p:sp>
    </p:spTree>
    <p:extLst>
      <p:ext uri="{BB962C8B-B14F-4D97-AF65-F5344CB8AC3E}">
        <p14:creationId xmlns:p14="http://schemas.microsoft.com/office/powerpoint/2010/main" val="24251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9B55A418-02C4-4AC7-90FE-60188BB4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115" y="3727468"/>
            <a:ext cx="2769890" cy="250865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AC93819-ED6B-4A96-A14B-9B9A9624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40" y="3703654"/>
            <a:ext cx="2803111" cy="2532466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53BA056E-1449-4B11-AD9A-5D1E98E6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139" y="3703654"/>
            <a:ext cx="2812809" cy="2537726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DFD30ED-25B5-4F63-A9E0-B45D4B5A5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12" y="3693531"/>
            <a:ext cx="2792017" cy="2500142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099DB68-D284-492E-B3A2-D65FD2A43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780" y="745792"/>
            <a:ext cx="2803111" cy="252821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A7AC3A2-AC79-470C-AEB4-DFEECEA7F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13" y="765360"/>
            <a:ext cx="2780167" cy="250865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C9C3D35-2FDB-498D-9FDA-360A9174E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629" y="785669"/>
            <a:ext cx="2803111" cy="25086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129586-B6D7-4506-A1B3-08F5DD2FFF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98" b="6314"/>
          <a:stretch/>
        </p:blipFill>
        <p:spPr>
          <a:xfrm>
            <a:off x="559517" y="750718"/>
            <a:ext cx="2808833" cy="254360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48529" y="425302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09002" y="433207"/>
            <a:ext cx="242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H327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579803" y="401942"/>
            <a:ext cx="248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375546" y="385547"/>
            <a:ext cx="27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AME2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0137" y="3295229"/>
            <a:ext cx="30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O.himal</a:t>
            </a:r>
            <a:r>
              <a:rPr lang="fr-CA" i="1" dirty="0">
                <a:cs typeface="Times New Roman" panose="02020603050405020304" pitchFamily="18" charset="0"/>
              </a:rPr>
              <a:t> </a:t>
            </a:r>
            <a:r>
              <a:rPr lang="fr-CA" i="1" dirty="0" err="1">
                <a:cs typeface="Times New Roman" panose="02020603050405020304" pitchFamily="18" charset="0"/>
              </a:rPr>
              <a:t>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541682" y="3318561"/>
            <a:ext cx="280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O.quercus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60858" y="33179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i="1" dirty="0">
                <a:cs typeface="Times New Roman" panose="02020603050405020304" pitchFamily="18" charset="0"/>
              </a:rPr>
              <a:t> vs. </a:t>
            </a:r>
            <a:r>
              <a:rPr lang="fr-CA" dirty="0">
                <a:cs typeface="Times New Roman" panose="02020603050405020304" pitchFamily="18" charset="0"/>
              </a:rPr>
              <a:t>delta Ogf1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340158" y="3318633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i="1" dirty="0">
                <a:cs typeface="Times New Roman" panose="02020603050405020304" pitchFamily="18" charset="0"/>
              </a:rPr>
              <a:t> vs. </a:t>
            </a:r>
            <a:r>
              <a:rPr lang="fr-CA" dirty="0">
                <a:cs typeface="Times New Roman" panose="02020603050405020304" pitchFamily="18" charset="0"/>
              </a:rPr>
              <a:t>H</a:t>
            </a:r>
            <a:r>
              <a:rPr lang="fr-CA" sz="1200" dirty="0">
                <a:cs typeface="Times New Roman" panose="02020603050405020304" pitchFamily="18" charset="0"/>
              </a:rPr>
              <a:t>2</a:t>
            </a:r>
            <a:r>
              <a:rPr lang="fr-CA" dirty="0"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20490" y="763196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98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39596" y="2763630"/>
            <a:ext cx="786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103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22874" y="3674809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73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210610" y="2730630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92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181465" y="735729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103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436566" y="2709328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104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377755" y="784378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120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592906" y="2740425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59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566628" y="773328"/>
            <a:ext cx="583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91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43097" y="5661412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50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306457" y="5728436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202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310749" y="3683068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192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9099290" y="5739826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25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9095846" y="3674804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49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529300" y="5705545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00FF"/>
                </a:solidFill>
                <a:cs typeface="Times New Roman" panose="02020603050405020304" pitchFamily="18" charset="0"/>
              </a:rPr>
              <a:t>28</a:t>
            </a:r>
          </a:p>
          <a:p>
            <a:endParaRPr lang="fr-CA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59841" y="3688419"/>
            <a:ext cx="57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  <a:cs typeface="Times New Roman" panose="02020603050405020304" pitchFamily="18" charset="0"/>
              </a:rPr>
              <a:t>57</a:t>
            </a:r>
          </a:p>
          <a:p>
            <a:endParaRPr lang="fr-CA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C9D33E1-243E-4B7C-AAAC-BDCD79E21E37}"/>
              </a:ext>
            </a:extLst>
          </p:cNvPr>
          <p:cNvSpPr txBox="1"/>
          <p:nvPr/>
        </p:nvSpPr>
        <p:spPr>
          <a:xfrm>
            <a:off x="844384" y="426820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9951688-C25E-4891-AF74-386284BF7122}"/>
              </a:ext>
            </a:extLst>
          </p:cNvPr>
          <p:cNvSpPr txBox="1"/>
          <p:nvPr/>
        </p:nvSpPr>
        <p:spPr>
          <a:xfrm>
            <a:off x="3804857" y="434725"/>
            <a:ext cx="242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H327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89488E5-2C7E-46A8-BF2D-3EC58285C082}"/>
              </a:ext>
            </a:extLst>
          </p:cNvPr>
          <p:cNvSpPr txBox="1"/>
          <p:nvPr/>
        </p:nvSpPr>
        <p:spPr>
          <a:xfrm>
            <a:off x="6579803" y="402471"/>
            <a:ext cx="248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E45579-899F-4087-ADB7-917ED5AC33BB}"/>
              </a:ext>
            </a:extLst>
          </p:cNvPr>
          <p:cNvSpPr txBox="1"/>
          <p:nvPr/>
        </p:nvSpPr>
        <p:spPr>
          <a:xfrm>
            <a:off x="9375546" y="386076"/>
            <a:ext cx="27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82FA02A-81A4-4415-9F5D-C2FA88DB9C11}"/>
              </a:ext>
            </a:extLst>
          </p:cNvPr>
          <p:cNvSpPr txBox="1"/>
          <p:nvPr/>
        </p:nvSpPr>
        <p:spPr>
          <a:xfrm>
            <a:off x="844384" y="427349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8BDBDA1-8C90-462F-A7D1-29E09E89EEE0}"/>
              </a:ext>
            </a:extLst>
          </p:cNvPr>
          <p:cNvSpPr txBox="1"/>
          <p:nvPr/>
        </p:nvSpPr>
        <p:spPr>
          <a:xfrm>
            <a:off x="3804857" y="435254"/>
            <a:ext cx="242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H327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7C4AAA2-6657-4BE4-8D4A-B5BA3CE4815E}"/>
              </a:ext>
            </a:extLst>
          </p:cNvPr>
          <p:cNvSpPr txBox="1"/>
          <p:nvPr/>
        </p:nvSpPr>
        <p:spPr>
          <a:xfrm>
            <a:off x="570137" y="3293796"/>
            <a:ext cx="30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O.himal</a:t>
            </a:r>
            <a:r>
              <a:rPr lang="fr-CA" i="1" dirty="0">
                <a:cs typeface="Times New Roman" panose="02020603050405020304" pitchFamily="18" charset="0"/>
              </a:rPr>
              <a:t> </a:t>
            </a:r>
            <a:r>
              <a:rPr lang="fr-CA" i="1" dirty="0" err="1">
                <a:cs typeface="Times New Roman" panose="02020603050405020304" pitchFamily="18" charset="0"/>
              </a:rPr>
              <a:t>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64BE4C-00DA-406C-B848-CDC6073E4D9C}"/>
              </a:ext>
            </a:extLst>
          </p:cNvPr>
          <p:cNvSpPr txBox="1"/>
          <p:nvPr/>
        </p:nvSpPr>
        <p:spPr>
          <a:xfrm>
            <a:off x="3541682" y="3317128"/>
            <a:ext cx="280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O.quercus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32BC3F-86D0-4E8C-9FFD-B2B27984D8E2}"/>
              </a:ext>
            </a:extLst>
          </p:cNvPr>
          <p:cNvSpPr/>
          <p:nvPr/>
        </p:nvSpPr>
        <p:spPr>
          <a:xfrm>
            <a:off x="6260858" y="3316493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i="1" dirty="0">
                <a:cs typeface="Times New Roman" panose="02020603050405020304" pitchFamily="18" charset="0"/>
              </a:rPr>
              <a:t> vs. </a:t>
            </a:r>
            <a:r>
              <a:rPr lang="fr-CA" dirty="0">
                <a:cs typeface="Times New Roman" panose="02020603050405020304" pitchFamily="18" charset="0"/>
              </a:rPr>
              <a:t>delta Ogf1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E09FAFE-5B4F-4D48-B9B2-A58DD57DCF1D}"/>
              </a:ext>
            </a:extLst>
          </p:cNvPr>
          <p:cNvSpPr txBox="1"/>
          <p:nvPr/>
        </p:nvSpPr>
        <p:spPr>
          <a:xfrm>
            <a:off x="6579803" y="401038"/>
            <a:ext cx="248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AME1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FAB49C1-E46C-4713-A332-1A5F79696001}"/>
              </a:ext>
            </a:extLst>
          </p:cNvPr>
          <p:cNvSpPr txBox="1"/>
          <p:nvPr/>
        </p:nvSpPr>
        <p:spPr>
          <a:xfrm>
            <a:off x="9375546" y="384643"/>
            <a:ext cx="27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AME2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41736B-18FB-4DBD-B41A-EB7B4ABCADC9}"/>
              </a:ext>
            </a:extLst>
          </p:cNvPr>
          <p:cNvSpPr txBox="1"/>
          <p:nvPr/>
        </p:nvSpPr>
        <p:spPr>
          <a:xfrm>
            <a:off x="844384" y="425916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DD36B3F-F704-4EB8-AC76-968428136C7E}"/>
              </a:ext>
            </a:extLst>
          </p:cNvPr>
          <p:cNvSpPr txBox="1"/>
          <p:nvPr/>
        </p:nvSpPr>
        <p:spPr>
          <a:xfrm>
            <a:off x="3804857" y="433821"/>
            <a:ext cx="242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H327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4336D0-E791-4549-B7AC-FA73EDAE3A43}"/>
              </a:ext>
            </a:extLst>
          </p:cNvPr>
          <p:cNvSpPr/>
          <p:nvPr/>
        </p:nvSpPr>
        <p:spPr>
          <a:xfrm>
            <a:off x="9340158" y="3318391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i="1" dirty="0">
                <a:cs typeface="Times New Roman" panose="02020603050405020304" pitchFamily="18" charset="0"/>
              </a:rPr>
              <a:t> vs. </a:t>
            </a:r>
            <a:r>
              <a:rPr lang="fr-CA" dirty="0">
                <a:cs typeface="Times New Roman" panose="02020603050405020304" pitchFamily="18" charset="0"/>
              </a:rPr>
              <a:t>H</a:t>
            </a:r>
            <a:r>
              <a:rPr lang="fr-CA" sz="1200" dirty="0">
                <a:cs typeface="Times New Roman" panose="02020603050405020304" pitchFamily="18" charset="0"/>
              </a:rPr>
              <a:t>2</a:t>
            </a:r>
            <a:r>
              <a:rPr lang="fr-CA" dirty="0"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843B0FF-8F65-4CC0-9EDC-3C6F0C8619B6}"/>
              </a:ext>
            </a:extLst>
          </p:cNvPr>
          <p:cNvSpPr txBox="1"/>
          <p:nvPr/>
        </p:nvSpPr>
        <p:spPr>
          <a:xfrm>
            <a:off x="570137" y="3293554"/>
            <a:ext cx="30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O.himal</a:t>
            </a:r>
            <a:r>
              <a:rPr lang="fr-CA" i="1" dirty="0">
                <a:cs typeface="Times New Roman" panose="02020603050405020304" pitchFamily="18" charset="0"/>
              </a:rPr>
              <a:t> </a:t>
            </a:r>
            <a:r>
              <a:rPr lang="fr-CA" i="1" dirty="0" err="1">
                <a:cs typeface="Times New Roman" panose="02020603050405020304" pitchFamily="18" charset="0"/>
              </a:rPr>
              <a:t>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E1249A1-85CB-4711-8DA7-F9FCAE23443A}"/>
              </a:ext>
            </a:extLst>
          </p:cNvPr>
          <p:cNvSpPr txBox="1"/>
          <p:nvPr/>
        </p:nvSpPr>
        <p:spPr>
          <a:xfrm>
            <a:off x="3541682" y="3316886"/>
            <a:ext cx="280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O.quercus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DACFDC-64C8-4265-8EC9-15098B2520B0}"/>
              </a:ext>
            </a:extLst>
          </p:cNvPr>
          <p:cNvSpPr/>
          <p:nvPr/>
        </p:nvSpPr>
        <p:spPr>
          <a:xfrm>
            <a:off x="6260858" y="3316251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i="1" dirty="0">
                <a:cs typeface="Times New Roman" panose="02020603050405020304" pitchFamily="18" charset="0"/>
              </a:rPr>
              <a:t> vs. </a:t>
            </a:r>
            <a:r>
              <a:rPr lang="fr-CA" dirty="0">
                <a:cs typeface="Times New Roman" panose="02020603050405020304" pitchFamily="18" charset="0"/>
              </a:rPr>
              <a:t>delta Ogf1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E813237-57A2-49D7-A567-CAEE6A47D75D}"/>
              </a:ext>
            </a:extLst>
          </p:cNvPr>
          <p:cNvSpPr txBox="1"/>
          <p:nvPr/>
        </p:nvSpPr>
        <p:spPr>
          <a:xfrm>
            <a:off x="6579803" y="400796"/>
            <a:ext cx="248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AME1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F0F4F29-9B79-416C-9A6A-C3C079B1E08A}"/>
              </a:ext>
            </a:extLst>
          </p:cNvPr>
          <p:cNvSpPr txBox="1"/>
          <p:nvPr/>
        </p:nvSpPr>
        <p:spPr>
          <a:xfrm>
            <a:off x="9375546" y="384401"/>
            <a:ext cx="27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AME2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9EB534F-421F-4052-8636-B88F7C39EE8F}"/>
              </a:ext>
            </a:extLst>
          </p:cNvPr>
          <p:cNvSpPr txBox="1"/>
          <p:nvPr/>
        </p:nvSpPr>
        <p:spPr>
          <a:xfrm>
            <a:off x="844384" y="425674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endParaRPr lang="fr-CA" i="1" dirty="0">
              <a:cs typeface="Times New Roman" panose="02020603050405020304" pitchFamily="18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0BE6809-BBD8-4FF9-BF65-213F328CA9DF}"/>
              </a:ext>
            </a:extLst>
          </p:cNvPr>
          <p:cNvSpPr txBox="1"/>
          <p:nvPr/>
        </p:nvSpPr>
        <p:spPr>
          <a:xfrm>
            <a:off x="3804857" y="433579"/>
            <a:ext cx="242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>
                <a:cs typeface="Times New Roman" panose="02020603050405020304" pitchFamily="18" charset="0"/>
              </a:rPr>
              <a:t>U.americana</a:t>
            </a:r>
            <a:r>
              <a:rPr lang="fr-CA" dirty="0">
                <a:cs typeface="Times New Roman" panose="02020603050405020304" pitchFamily="18" charset="0"/>
              </a:rPr>
              <a:t> vs. H327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36799A3-C0DE-4812-A1A5-3028FE1216CB}"/>
              </a:ext>
            </a:extLst>
          </p:cNvPr>
          <p:cNvSpPr txBox="1"/>
          <p:nvPr/>
        </p:nvSpPr>
        <p:spPr>
          <a:xfrm rot="16200000">
            <a:off x="-655780" y="3112543"/>
            <a:ext cx="195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cs typeface="Times New Roman" panose="02020603050405020304" pitchFamily="18" charset="0"/>
              </a:rPr>
              <a:t>Log2 fold change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7965BAC-0758-47C1-A43C-249818345601}"/>
              </a:ext>
            </a:extLst>
          </p:cNvPr>
          <p:cNvSpPr txBox="1"/>
          <p:nvPr/>
        </p:nvSpPr>
        <p:spPr>
          <a:xfrm>
            <a:off x="4890211" y="6181713"/>
            <a:ext cx="27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</a:t>
            </a:r>
            <a:r>
              <a:rPr lang="fr-CA" dirty="0" err="1">
                <a:cs typeface="Times New Roman" panose="02020603050405020304" pitchFamily="18" charset="0"/>
              </a:rPr>
              <a:t>og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gene</a:t>
            </a:r>
            <a:r>
              <a:rPr lang="fr-CA" dirty="0">
                <a:cs typeface="Times New Roman" panose="02020603050405020304" pitchFamily="18" charset="0"/>
              </a:rPr>
              <a:t> expression </a:t>
            </a:r>
            <a:r>
              <a:rPr lang="fr-CA" dirty="0" err="1">
                <a:cs typeface="Times New Roman" panose="02020603050405020304" pitchFamily="18" charset="0"/>
              </a:rPr>
              <a:t>level</a:t>
            </a:r>
            <a:endParaRPr lang="fr-CA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526A5C4-1112-4FB2-8EAF-A2BCFA9C1D0A}"/>
              </a:ext>
            </a:extLst>
          </p:cNvPr>
          <p:cNvSpPr/>
          <p:nvPr/>
        </p:nvSpPr>
        <p:spPr>
          <a:xfrm>
            <a:off x="-1" y="501134"/>
            <a:ext cx="58474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27" y="1336081"/>
            <a:ext cx="4685366" cy="4843498"/>
          </a:xfrm>
          <a:prstGeom prst="rect">
            <a:avLst/>
          </a:prstGeom>
        </p:spPr>
      </p:pic>
      <p:sp>
        <p:nvSpPr>
          <p:cNvPr id="45" name="Triangle isocèle 44">
            <a:extLst>
              <a:ext uri="{FF2B5EF4-FFF2-40B4-BE49-F238E27FC236}">
                <a16:creationId xmlns:a16="http://schemas.microsoft.com/office/drawing/2014/main" id="{A8C298F2-87F7-43F4-9A08-26C90FEF359F}"/>
              </a:ext>
            </a:extLst>
          </p:cNvPr>
          <p:cNvSpPr/>
          <p:nvPr/>
        </p:nvSpPr>
        <p:spPr>
          <a:xfrm>
            <a:off x="4637561" y="1693247"/>
            <a:ext cx="160273" cy="15825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273F63-FF32-4BE1-9A29-B8EF64505F32}"/>
              </a:ext>
            </a:extLst>
          </p:cNvPr>
          <p:cNvSpPr/>
          <p:nvPr/>
        </p:nvSpPr>
        <p:spPr>
          <a:xfrm>
            <a:off x="4637561" y="1493094"/>
            <a:ext cx="160273" cy="1582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A2E83F-86A0-4F65-A689-04742A956BDD}"/>
              </a:ext>
            </a:extLst>
          </p:cNvPr>
          <p:cNvSpPr/>
          <p:nvPr/>
        </p:nvSpPr>
        <p:spPr>
          <a:xfrm>
            <a:off x="4548377" y="1378288"/>
            <a:ext cx="603989" cy="35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Triangle isocèle 47">
            <a:extLst>
              <a:ext uri="{FF2B5EF4-FFF2-40B4-BE49-F238E27FC236}">
                <a16:creationId xmlns:a16="http://schemas.microsoft.com/office/drawing/2014/main" id="{CFDB54F2-9067-44E9-AEAD-7F3EBB2C010A}"/>
              </a:ext>
            </a:extLst>
          </p:cNvPr>
          <p:cNvSpPr/>
          <p:nvPr/>
        </p:nvSpPr>
        <p:spPr>
          <a:xfrm>
            <a:off x="4637561" y="1693406"/>
            <a:ext cx="160273" cy="15825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264D13-E6FF-4882-8EDB-A84E828E0FDB}"/>
              </a:ext>
            </a:extLst>
          </p:cNvPr>
          <p:cNvSpPr/>
          <p:nvPr/>
        </p:nvSpPr>
        <p:spPr>
          <a:xfrm>
            <a:off x="4637561" y="1493253"/>
            <a:ext cx="160273" cy="158254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7DA899-6396-4476-A469-6E5DE1127405}"/>
              </a:ext>
            </a:extLst>
          </p:cNvPr>
          <p:cNvSpPr txBox="1"/>
          <p:nvPr/>
        </p:nvSpPr>
        <p:spPr>
          <a:xfrm>
            <a:off x="4783454" y="1382716"/>
            <a:ext cx="1063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B542640-9D8F-4B46-B6FF-B996E96EEF59}"/>
              </a:ext>
            </a:extLst>
          </p:cNvPr>
          <p:cNvSpPr txBox="1"/>
          <p:nvPr/>
        </p:nvSpPr>
        <p:spPr>
          <a:xfrm>
            <a:off x="4781562" y="1603805"/>
            <a:ext cx="6782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  <a:endParaRPr lang="fr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01134"/>
            <a:ext cx="590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Comportement </a:t>
            </a:r>
            <a:r>
              <a:rPr lang="fr-CA" dirty="0" err="1"/>
              <a:t>transcriptionnel</a:t>
            </a:r>
            <a:r>
              <a:rPr lang="fr-CA" dirty="0"/>
              <a:t> de la plante face à l'infection</a:t>
            </a:r>
          </a:p>
        </p:txBody>
      </p:sp>
    </p:spTree>
    <p:extLst>
      <p:ext uri="{BB962C8B-B14F-4D97-AF65-F5344CB8AC3E}">
        <p14:creationId xmlns:p14="http://schemas.microsoft.com/office/powerpoint/2010/main" val="353641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F08DB6-0DA0-4C6F-A54C-BF2963D4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53469" y="866699"/>
            <a:ext cx="303057" cy="1136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10EA0B6-E204-42C6-BD83-8A92D97F4062}"/>
              </a:ext>
            </a:extLst>
          </p:cNvPr>
          <p:cNvSpPr txBox="1"/>
          <p:nvPr/>
        </p:nvSpPr>
        <p:spPr>
          <a:xfrm>
            <a:off x="6276996" y="735723"/>
            <a:ext cx="382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B5115B-5D32-4EB4-97D1-1AA4437B426E}"/>
              </a:ext>
            </a:extLst>
          </p:cNvPr>
          <p:cNvSpPr txBox="1"/>
          <p:nvPr/>
        </p:nvSpPr>
        <p:spPr>
          <a:xfrm>
            <a:off x="6244877" y="879909"/>
            <a:ext cx="494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0FE0FC-B4F5-4A55-A8A7-77C5E1CB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5"/>
          <a:stretch/>
        </p:blipFill>
        <p:spPr>
          <a:xfrm>
            <a:off x="6360445" y="1361445"/>
            <a:ext cx="3495328" cy="41363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D621B3-A611-481B-8D60-6248DFD95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66"/>
          <a:stretch/>
        </p:blipFill>
        <p:spPr>
          <a:xfrm>
            <a:off x="2611618" y="1361445"/>
            <a:ext cx="3495400" cy="4133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6C90EB-7AD2-4721-9A3F-8677706C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74" y="1075052"/>
            <a:ext cx="127677" cy="1647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C1CD04-522E-4934-89A8-1F2E3B486A23}"/>
              </a:ext>
            </a:extLst>
          </p:cNvPr>
          <p:cNvSpPr txBox="1"/>
          <p:nvPr/>
        </p:nvSpPr>
        <p:spPr>
          <a:xfrm>
            <a:off x="6278925" y="1027738"/>
            <a:ext cx="4632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fr-C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CA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FFFB71-E6E9-4FC2-B7E5-1B8CBEE56F66}"/>
              </a:ext>
            </a:extLst>
          </p:cNvPr>
          <p:cNvSpPr txBox="1"/>
          <p:nvPr/>
        </p:nvSpPr>
        <p:spPr>
          <a:xfrm rot="5400000">
            <a:off x="3050023" y="5600183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29A16F-5C50-4C25-9CAE-37EBD3E6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159048" y="5643444"/>
            <a:ext cx="235897" cy="133839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7188A92-4A8F-47A4-874E-4FE9F33EC0BF}"/>
              </a:ext>
            </a:extLst>
          </p:cNvPr>
          <p:cNvSpPr txBox="1"/>
          <p:nvPr/>
        </p:nvSpPr>
        <p:spPr>
          <a:xfrm rot="5400000">
            <a:off x="3248648" y="5588543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6717EA-DDCD-49FC-B1C6-8FEAA284DEA9}"/>
              </a:ext>
            </a:extLst>
          </p:cNvPr>
          <p:cNvSpPr txBox="1"/>
          <p:nvPr/>
        </p:nvSpPr>
        <p:spPr>
          <a:xfrm rot="5400000">
            <a:off x="3417460" y="5600204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05444E-23E2-42F9-BAA7-3EB4772F8566}"/>
              </a:ext>
            </a:extLst>
          </p:cNvPr>
          <p:cNvSpPr txBox="1"/>
          <p:nvPr/>
        </p:nvSpPr>
        <p:spPr>
          <a:xfrm rot="5400000">
            <a:off x="3603801" y="5597687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282E2E-87D5-4EC4-809B-2C010ECD0B65}"/>
              </a:ext>
            </a:extLst>
          </p:cNvPr>
          <p:cNvSpPr txBox="1"/>
          <p:nvPr/>
        </p:nvSpPr>
        <p:spPr>
          <a:xfrm rot="5400000">
            <a:off x="5378806" y="5579399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24C5F1-EF5E-4F80-BB14-A38DE3E7C4A0}"/>
              </a:ext>
            </a:extLst>
          </p:cNvPr>
          <p:cNvSpPr txBox="1"/>
          <p:nvPr/>
        </p:nvSpPr>
        <p:spPr>
          <a:xfrm rot="5400000">
            <a:off x="5726439" y="5600905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85CED48-E9FD-44FA-91D7-6615A673B8CE}"/>
              </a:ext>
            </a:extLst>
          </p:cNvPr>
          <p:cNvSpPr txBox="1"/>
          <p:nvPr/>
        </p:nvSpPr>
        <p:spPr>
          <a:xfrm rot="5400000">
            <a:off x="5015837" y="5578575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7608D4-D344-4B19-95DA-DEC2A530D889}"/>
              </a:ext>
            </a:extLst>
          </p:cNvPr>
          <p:cNvSpPr txBox="1"/>
          <p:nvPr/>
        </p:nvSpPr>
        <p:spPr>
          <a:xfrm rot="5400000">
            <a:off x="5187815" y="5601993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C96D46-6A46-46F2-BB0C-8D1973C01720}"/>
              </a:ext>
            </a:extLst>
          </p:cNvPr>
          <p:cNvSpPr txBox="1"/>
          <p:nvPr/>
        </p:nvSpPr>
        <p:spPr>
          <a:xfrm rot="5400000">
            <a:off x="5554162" y="5591760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4B3E5E-3172-4496-8785-DD17DB85CECC}"/>
              </a:ext>
            </a:extLst>
          </p:cNvPr>
          <p:cNvSpPr txBox="1"/>
          <p:nvPr/>
        </p:nvSpPr>
        <p:spPr>
          <a:xfrm rot="5400000">
            <a:off x="4503004" y="5592672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FB8A3D-20A2-45C1-AB31-081EB82B1425}"/>
              </a:ext>
            </a:extLst>
          </p:cNvPr>
          <p:cNvSpPr txBox="1"/>
          <p:nvPr/>
        </p:nvSpPr>
        <p:spPr>
          <a:xfrm rot="5400000">
            <a:off x="4318834" y="5592687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36094D-2B72-4BA4-A762-C676E4AF9627}"/>
              </a:ext>
            </a:extLst>
          </p:cNvPr>
          <p:cNvSpPr txBox="1"/>
          <p:nvPr/>
        </p:nvSpPr>
        <p:spPr>
          <a:xfrm rot="5400000">
            <a:off x="4833480" y="5600586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C07133-8269-42CB-A291-85B91DCF5EFF}"/>
              </a:ext>
            </a:extLst>
          </p:cNvPr>
          <p:cNvSpPr txBox="1"/>
          <p:nvPr/>
        </p:nvSpPr>
        <p:spPr>
          <a:xfrm rot="5400000">
            <a:off x="3981366" y="5606155"/>
            <a:ext cx="545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D7CBD65-C900-46F0-9B34-DB7C04758327}"/>
              </a:ext>
            </a:extLst>
          </p:cNvPr>
          <p:cNvSpPr txBox="1"/>
          <p:nvPr/>
        </p:nvSpPr>
        <p:spPr>
          <a:xfrm rot="5400000">
            <a:off x="3819801" y="5588921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E4B8EF-F95D-4157-98C7-3E872D18417A}"/>
              </a:ext>
            </a:extLst>
          </p:cNvPr>
          <p:cNvSpPr txBox="1"/>
          <p:nvPr/>
        </p:nvSpPr>
        <p:spPr>
          <a:xfrm rot="5400000">
            <a:off x="4142858" y="5608927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2BA808B-D503-46FA-9534-D6933099C38D}"/>
              </a:ext>
            </a:extLst>
          </p:cNvPr>
          <p:cNvSpPr txBox="1"/>
          <p:nvPr/>
        </p:nvSpPr>
        <p:spPr>
          <a:xfrm rot="5400000">
            <a:off x="4678058" y="5590461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A7F714-9818-4E41-8D31-05659A4E843B}"/>
              </a:ext>
            </a:extLst>
          </p:cNvPr>
          <p:cNvSpPr txBox="1"/>
          <p:nvPr/>
        </p:nvSpPr>
        <p:spPr>
          <a:xfrm rot="5400000">
            <a:off x="6780396" y="5609685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F767FC9-1403-4928-AB32-17976A198995}"/>
              </a:ext>
            </a:extLst>
          </p:cNvPr>
          <p:cNvSpPr txBox="1"/>
          <p:nvPr/>
        </p:nvSpPr>
        <p:spPr>
          <a:xfrm rot="5400000">
            <a:off x="6965263" y="5611844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650213D-BC26-45BC-BB43-04DE00E64F8B}"/>
              </a:ext>
            </a:extLst>
          </p:cNvPr>
          <p:cNvSpPr txBox="1"/>
          <p:nvPr/>
        </p:nvSpPr>
        <p:spPr>
          <a:xfrm rot="5400000">
            <a:off x="7156973" y="5600745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FC7FE6-21B8-474D-9B1C-434CC6E45C5D}"/>
              </a:ext>
            </a:extLst>
          </p:cNvPr>
          <p:cNvSpPr txBox="1"/>
          <p:nvPr/>
        </p:nvSpPr>
        <p:spPr>
          <a:xfrm rot="5400000">
            <a:off x="7520256" y="5645056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CFE96E-5331-4C08-8F7B-13F9A6D2366F}"/>
              </a:ext>
            </a:extLst>
          </p:cNvPr>
          <p:cNvSpPr txBox="1"/>
          <p:nvPr/>
        </p:nvSpPr>
        <p:spPr>
          <a:xfrm rot="5400000">
            <a:off x="7372263" y="5629290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8AC821D-EE2C-4E22-AF7B-436D6A370A4D}"/>
              </a:ext>
            </a:extLst>
          </p:cNvPr>
          <p:cNvSpPr txBox="1"/>
          <p:nvPr/>
        </p:nvSpPr>
        <p:spPr>
          <a:xfrm rot="5400000">
            <a:off x="7741154" y="5609264"/>
            <a:ext cx="489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BB2FBF0-8E6A-41F5-8028-88D22AB42C17}"/>
              </a:ext>
            </a:extLst>
          </p:cNvPr>
          <p:cNvSpPr txBox="1"/>
          <p:nvPr/>
        </p:nvSpPr>
        <p:spPr>
          <a:xfrm rot="5400000">
            <a:off x="7906950" y="5640879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C72F933-37CE-4F5C-8CF4-6A8D59DED580}"/>
              </a:ext>
            </a:extLst>
          </p:cNvPr>
          <p:cNvSpPr txBox="1"/>
          <p:nvPr/>
        </p:nvSpPr>
        <p:spPr>
          <a:xfrm rot="5400000">
            <a:off x="8082187" y="5630135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A0647FE-CEE3-4117-9597-A01C62A23B7D}"/>
              </a:ext>
            </a:extLst>
          </p:cNvPr>
          <p:cNvSpPr txBox="1"/>
          <p:nvPr/>
        </p:nvSpPr>
        <p:spPr>
          <a:xfrm rot="5400000">
            <a:off x="8231459" y="5640221"/>
            <a:ext cx="548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3798A6-79E6-473A-8D0B-1B2FB819AC6E}"/>
              </a:ext>
            </a:extLst>
          </p:cNvPr>
          <p:cNvSpPr txBox="1"/>
          <p:nvPr/>
        </p:nvSpPr>
        <p:spPr>
          <a:xfrm rot="5400000">
            <a:off x="8441971" y="5619792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7E0163C-8EA1-43BF-A023-DD2FA90795CF}"/>
              </a:ext>
            </a:extLst>
          </p:cNvPr>
          <p:cNvSpPr txBox="1"/>
          <p:nvPr/>
        </p:nvSpPr>
        <p:spPr>
          <a:xfrm rot="5400000">
            <a:off x="8759547" y="5664575"/>
            <a:ext cx="586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42C0DAC-6F06-4A54-A3DD-9FE9D02167C6}"/>
              </a:ext>
            </a:extLst>
          </p:cNvPr>
          <p:cNvSpPr txBox="1"/>
          <p:nvPr/>
        </p:nvSpPr>
        <p:spPr>
          <a:xfrm rot="5400000">
            <a:off x="8603696" y="5656546"/>
            <a:ext cx="560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3BDA801-AAF1-4755-9BC1-8A67F9173FBD}"/>
              </a:ext>
            </a:extLst>
          </p:cNvPr>
          <p:cNvSpPr txBox="1"/>
          <p:nvPr/>
        </p:nvSpPr>
        <p:spPr>
          <a:xfrm rot="5400000">
            <a:off x="9175042" y="5631183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23BA801-0C57-4A6D-A042-05DB8B65471D}"/>
              </a:ext>
            </a:extLst>
          </p:cNvPr>
          <p:cNvSpPr txBox="1"/>
          <p:nvPr/>
        </p:nvSpPr>
        <p:spPr>
          <a:xfrm rot="5400000">
            <a:off x="8989352" y="5632154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D43BF5C-5E5E-403B-8F68-78CCB930EE9D}"/>
              </a:ext>
            </a:extLst>
          </p:cNvPr>
          <p:cNvSpPr txBox="1"/>
          <p:nvPr/>
        </p:nvSpPr>
        <p:spPr>
          <a:xfrm rot="5400000">
            <a:off x="9363986" y="5629003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7567A3C-071D-4914-A96C-FEA9C66C6249}"/>
              </a:ext>
            </a:extLst>
          </p:cNvPr>
          <p:cNvSpPr txBox="1"/>
          <p:nvPr/>
        </p:nvSpPr>
        <p:spPr>
          <a:xfrm rot="5400000">
            <a:off x="9523785" y="5619033"/>
            <a:ext cx="524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dpi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0911DF6-323B-4839-A892-E800645DA8E6}"/>
              </a:ext>
            </a:extLst>
          </p:cNvPr>
          <p:cNvSpPr txBox="1"/>
          <p:nvPr/>
        </p:nvSpPr>
        <p:spPr>
          <a:xfrm>
            <a:off x="2885847" y="857820"/>
            <a:ext cx="3210153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fr-CA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versus </a:t>
            </a:r>
            <a:r>
              <a:rPr lang="fr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</a:t>
            </a:r>
            <a:r>
              <a:rPr lang="fr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ulmi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84D5493-F5F0-488D-A74D-7138549564CE}"/>
              </a:ext>
            </a:extLst>
          </p:cNvPr>
          <p:cNvSpPr txBox="1"/>
          <p:nvPr/>
        </p:nvSpPr>
        <p:spPr>
          <a:xfrm>
            <a:off x="6821520" y="861344"/>
            <a:ext cx="3210153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fr-CA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versus </a:t>
            </a:r>
            <a:r>
              <a:rPr lang="fr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novo-</a:t>
            </a:r>
            <a:r>
              <a:rPr lang="fr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ulmi</a:t>
            </a:r>
            <a:endParaRPr lang="fr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832AF3-7B1A-44A9-A45E-7CDB186695D2}"/>
              </a:ext>
            </a:extLst>
          </p:cNvPr>
          <p:cNvSpPr txBox="1"/>
          <p:nvPr/>
        </p:nvSpPr>
        <p:spPr>
          <a:xfrm>
            <a:off x="5700769" y="6413113"/>
            <a:ext cx="1543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expression </a:t>
            </a:r>
            <a:r>
              <a:rPr lang="fr-CA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fr-CA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7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3A06FB-2C28-461B-AB1A-4AAA6D96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1407850"/>
            <a:ext cx="10644188" cy="5298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186F7E-E18D-4C8E-88E0-055F7D1F42F9}"/>
              </a:ext>
            </a:extLst>
          </p:cNvPr>
          <p:cNvSpPr/>
          <p:nvPr/>
        </p:nvSpPr>
        <p:spPr>
          <a:xfrm>
            <a:off x="0" y="283346"/>
            <a:ext cx="850315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B41D77-728D-401C-AEAE-CABF4B9ECE9A}"/>
              </a:ext>
            </a:extLst>
          </p:cNvPr>
          <p:cNvSpPr/>
          <p:nvPr/>
        </p:nvSpPr>
        <p:spPr>
          <a:xfrm>
            <a:off x="75721" y="255946"/>
            <a:ext cx="7153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Analyse de gènes avec homologues dans bases de données KEGG </a:t>
            </a:r>
          </a:p>
        </p:txBody>
      </p:sp>
    </p:spTree>
    <p:extLst>
      <p:ext uri="{BB962C8B-B14F-4D97-AF65-F5344CB8AC3E}">
        <p14:creationId xmlns:p14="http://schemas.microsoft.com/office/powerpoint/2010/main" val="418773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D238D7-5ED7-47AB-95A3-481EB432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326"/>
            <a:ext cx="12192000" cy="42122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8A1E3A-7056-468D-B3F4-BFA6A3A23238}"/>
              </a:ext>
            </a:extLst>
          </p:cNvPr>
          <p:cNvSpPr/>
          <p:nvPr/>
        </p:nvSpPr>
        <p:spPr>
          <a:xfrm>
            <a:off x="40335" y="456375"/>
            <a:ext cx="4988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E43C0C-5EFB-4B8D-BBAA-B2F585E00529}"/>
              </a:ext>
            </a:extLst>
          </p:cNvPr>
          <p:cNvSpPr/>
          <p:nvPr/>
        </p:nvSpPr>
        <p:spPr>
          <a:xfrm>
            <a:off x="44644" y="425597"/>
            <a:ext cx="4825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Annotation fonctionnelle de </a:t>
            </a:r>
            <a:r>
              <a:rPr lang="fr-CA" sz="2000" b="1" i="1" dirty="0"/>
              <a:t>Gene </a:t>
            </a:r>
            <a:r>
              <a:rPr lang="fr-CA" sz="2000" b="1" i="1" dirty="0" err="1"/>
              <a:t>Ontology</a:t>
            </a:r>
            <a:endParaRPr lang="fr-CA" sz="2000" b="1" i="1" dirty="0"/>
          </a:p>
        </p:txBody>
      </p:sp>
    </p:spTree>
    <p:extLst>
      <p:ext uri="{BB962C8B-B14F-4D97-AF65-F5344CB8AC3E}">
        <p14:creationId xmlns:p14="http://schemas.microsoft.com/office/powerpoint/2010/main" val="3626434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26A5C4-1112-4FB2-8EAF-A2BCFA9C1D0A}"/>
              </a:ext>
            </a:extLst>
          </p:cNvPr>
          <p:cNvSpPr/>
          <p:nvPr/>
        </p:nvSpPr>
        <p:spPr>
          <a:xfrm>
            <a:off x="0" y="425597"/>
            <a:ext cx="29459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7218" y="405097"/>
            <a:ext cx="2222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Prochaines étapes: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154" y="2056189"/>
            <a:ext cx="1157284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cs typeface="Times New Roman" panose="02020603050405020304" pitchFamily="18" charset="0"/>
              </a:rPr>
              <a:t>Compléter l'analyse statistique des données pour </a:t>
            </a:r>
            <a:r>
              <a:rPr lang="fr-CA" sz="2000" i="1" dirty="0" err="1">
                <a:cs typeface="Times New Roman" panose="02020603050405020304" pitchFamily="18" charset="0"/>
              </a:rPr>
              <a:t>Ophiostoma</a:t>
            </a:r>
            <a:r>
              <a:rPr lang="fr-CA" sz="2000" dirty="0">
                <a:cs typeface="Times New Roman" panose="02020603050405020304" pitchFamily="18" charset="0"/>
              </a:rPr>
              <a:t> </a:t>
            </a:r>
            <a:r>
              <a:rPr lang="fr-CA" sz="2000" dirty="0" err="1">
                <a:cs typeface="Times New Roman" panose="02020603050405020304" pitchFamily="18" charset="0"/>
              </a:rPr>
              <a:t>spp</a:t>
            </a:r>
            <a:r>
              <a:rPr lang="fr-CA" sz="2000" dirty="0">
                <a:cs typeface="Times New Roman" panose="02020603050405020304" pitchFamily="18" charset="0"/>
              </a:rPr>
              <a:t> et </a:t>
            </a:r>
            <a:r>
              <a:rPr lang="fr-CA" sz="2000" i="1" dirty="0" err="1">
                <a:cs typeface="Times New Roman" panose="02020603050405020304" pitchFamily="18" charset="0"/>
              </a:rPr>
              <a:t>Ulmus</a:t>
            </a:r>
            <a:r>
              <a:rPr lang="fr-CA" sz="2000" i="1" dirty="0">
                <a:cs typeface="Times New Roman" panose="02020603050405020304" pitchFamily="18" charset="0"/>
              </a:rPr>
              <a:t> americana</a:t>
            </a:r>
            <a:r>
              <a:rPr lang="fr-CA" sz="2000" dirty="0"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cs typeface="Times New Roman" panose="02020603050405020304" pitchFamily="18" charset="0"/>
              </a:rPr>
              <a:t>Faire une comparaison entre les deux types d’organismes;</a:t>
            </a:r>
          </a:p>
          <a:p>
            <a:endParaRPr lang="fr-CA" sz="24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cs typeface="Times New Roman" panose="02020603050405020304" pitchFamily="18" charset="0"/>
              </a:rPr>
              <a:t>Validation fonctionnelle de gènes candidats chez </a:t>
            </a:r>
            <a:r>
              <a:rPr lang="fr-CA" sz="2000" i="1" dirty="0" err="1">
                <a:cs typeface="Times New Roman" panose="02020603050405020304" pitchFamily="18" charset="0"/>
              </a:rPr>
              <a:t>Ophiostoma</a:t>
            </a:r>
            <a:r>
              <a:rPr lang="fr-CA" sz="2000" dirty="0">
                <a:cs typeface="Times New Roman" panose="02020603050405020304" pitchFamily="18" charset="0"/>
              </a:rPr>
              <a:t> </a:t>
            </a:r>
            <a:r>
              <a:rPr lang="fr-CA" sz="2000" dirty="0" err="1">
                <a:cs typeface="Times New Roman" panose="02020603050405020304" pitchFamily="18" charset="0"/>
              </a:rPr>
              <a:t>spp</a:t>
            </a:r>
            <a:r>
              <a:rPr lang="fr-CA" sz="2000" dirty="0">
                <a:cs typeface="Times New Roman" panose="02020603050405020304" pitchFamily="18" charset="0"/>
              </a:rPr>
              <a:t> via production de mutants </a:t>
            </a:r>
            <a:r>
              <a:rPr lang="fr-CA" sz="2000" i="1" dirty="0">
                <a:cs typeface="Times New Roman" panose="02020603050405020304" pitchFamily="18" charset="0"/>
              </a:rPr>
              <a:t>knockout</a:t>
            </a:r>
            <a:r>
              <a:rPr lang="fr-CA" sz="2000" dirty="0">
                <a:cs typeface="Times New Roman" panose="02020603050405020304" pitchFamily="18" charset="0"/>
              </a:rPr>
              <a:t> ou </a:t>
            </a:r>
            <a:r>
              <a:rPr lang="fr-CA" sz="2000" i="1" dirty="0" err="1">
                <a:cs typeface="Times New Roman" panose="02020603050405020304" pitchFamily="18" charset="0"/>
              </a:rPr>
              <a:t>knockin</a:t>
            </a:r>
            <a:r>
              <a:rPr lang="fr-CA" sz="2000" dirty="0"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752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101966" y="3114166"/>
            <a:ext cx="5682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>
                <a:cs typeface="Times New Roman" panose="02020603050405020304" pitchFamily="18" charset="0"/>
              </a:rPr>
              <a:t>Merci!</a:t>
            </a:r>
          </a:p>
          <a:p>
            <a:pPr algn="ctr"/>
            <a:r>
              <a:rPr lang="fr-CA" sz="28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thais.campos-de-oliveira.1@ulaval.ca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76" y="698554"/>
            <a:ext cx="9300978" cy="10659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50" y="5462841"/>
            <a:ext cx="9344986" cy="127076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3DFC7-6927-4C2D-B792-1F2F8FF37408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352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7" y="1189538"/>
            <a:ext cx="6578814" cy="51489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43535" y="6338464"/>
            <a:ext cx="2061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/>
              <a:t>Comeau</a:t>
            </a:r>
            <a:r>
              <a:rPr lang="en-CA" sz="1200" dirty="0"/>
              <a:t>, A. M. </a:t>
            </a:r>
            <a:r>
              <a:rPr lang="en-CA" sz="1200" i="1" dirty="0"/>
              <a:t>et al</a:t>
            </a:r>
            <a:r>
              <a:rPr lang="en-CA" sz="1200" dirty="0"/>
              <a:t>.2015</a:t>
            </a:r>
            <a:endParaRPr lang="fr-CA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438676"/>
            <a:ext cx="3434316" cy="500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89461" y="440652"/>
            <a:ext cx="3260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Cycle de vie du champignon</a:t>
            </a:r>
            <a:endParaRPr lang="fr-CA" sz="2000" b="1" dirty="0"/>
          </a:p>
        </p:txBody>
      </p:sp>
    </p:spTree>
    <p:extLst>
      <p:ext uri="{BB962C8B-B14F-4D97-AF65-F5344CB8AC3E}">
        <p14:creationId xmlns:p14="http://schemas.microsoft.com/office/powerpoint/2010/main" val="112471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16332"/>
            <a:ext cx="2105247" cy="500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0" y="416332"/>
            <a:ext cx="11695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Objectif</a:t>
            </a:r>
            <a:endParaRPr lang="fr-CA" sz="1400" b="1" dirty="0"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52623" y="2641935"/>
            <a:ext cx="1039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Identifier les gènes exprimés chez différentes espèces d’</a:t>
            </a:r>
            <a:r>
              <a:rPr lang="fr-CA" i="1" dirty="0" err="1"/>
              <a:t>Ophiostoma</a:t>
            </a:r>
            <a:r>
              <a:rPr lang="fr-CA" dirty="0"/>
              <a:t> lorsqu’ils colonisent les tissus d’orme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Identifier les gènes exprimés chez l’orme d’Amérique en réponse à l’infection par les </a:t>
            </a:r>
            <a:r>
              <a:rPr lang="fr-CA" i="1" dirty="0" err="1"/>
              <a:t>Ophiostoma</a:t>
            </a:r>
            <a:r>
              <a:rPr lang="fr-CA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6208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9011" y="662037"/>
            <a:ext cx="3880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cs typeface="Times New Roman" panose="02020603050405020304" pitchFamily="18" charset="0"/>
              </a:rPr>
              <a:t>Inoculation d'une solution de spores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48436" y="1079236"/>
            <a:ext cx="289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Souches utilisées :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537" y="1448568"/>
            <a:ext cx="7379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</a:t>
            </a:r>
            <a:r>
              <a:rPr lang="fr-CA" b="1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ulmi</a:t>
            </a:r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: modérément virulent 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(OU)</a:t>
            </a:r>
            <a:endParaRPr lang="fr-CA" b="1" i="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novo-</a:t>
            </a:r>
            <a:r>
              <a:rPr lang="fr-CA" b="0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ulmi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fr-CA" b="0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subsp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</a:t>
            </a:r>
            <a:r>
              <a:rPr lang="fr-CA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novo-</a:t>
            </a:r>
            <a:r>
              <a:rPr lang="fr-CA" b="1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ulmi</a:t>
            </a:r>
            <a:r>
              <a:rPr lang="fr-CA" dirty="0">
                <a:solidFill>
                  <a:srgbClr val="000000"/>
                </a:solidFill>
                <a:cs typeface="Times New Roman" panose="02020603050405020304" pitchFamily="18" charset="0"/>
              </a:rPr>
              <a:t>: très virulent 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(ONU)</a:t>
            </a:r>
          </a:p>
          <a:p>
            <a:r>
              <a:rPr lang="fr-CA" dirty="0">
                <a:solidFill>
                  <a:srgbClr val="000000"/>
                </a:solidFill>
                <a:cs typeface="Times New Roman" panose="02020603050405020304" pitchFamily="18" charset="0"/>
              </a:rPr>
              <a:t> -</a:t>
            </a:r>
            <a:r>
              <a:rPr lang="fr-CA" i="1" dirty="0">
                <a:solidFill>
                  <a:srgbClr val="000000"/>
                </a:solidFill>
                <a:cs typeface="Times New Roman" panose="02020603050405020304" pitchFamily="18" charset="0"/>
              </a:rPr>
              <a:t>O. novo-</a:t>
            </a:r>
            <a:r>
              <a:rPr lang="fr-CA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ulmi</a:t>
            </a:r>
            <a:r>
              <a:rPr lang="fr-CA" i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r-CA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subsp</a:t>
            </a:r>
            <a:r>
              <a:rPr lang="fr-CA" i="1" dirty="0">
                <a:solidFill>
                  <a:srgbClr val="000000"/>
                </a:solidFill>
                <a:cs typeface="Times New Roman" panose="02020603050405020304" pitchFamily="18" charset="0"/>
              </a:rPr>
              <a:t>. novo-</a:t>
            </a:r>
            <a:r>
              <a:rPr lang="fr-CA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ulmi</a:t>
            </a:r>
            <a:r>
              <a:rPr lang="fr-CA" i="1" dirty="0">
                <a:solidFill>
                  <a:srgbClr val="000000"/>
                </a:solidFill>
                <a:cs typeface="Times New Roman" panose="02020603050405020304" pitchFamily="18" charset="0"/>
              </a:rPr>
              <a:t> ∆</a:t>
            </a:r>
            <a:r>
              <a:rPr lang="fr-CA" dirty="0">
                <a:solidFill>
                  <a:srgbClr val="000000"/>
                </a:solidFill>
                <a:cs typeface="Times New Roman" panose="02020603050405020304" pitchFamily="18" charset="0"/>
              </a:rPr>
              <a:t>Ogf1: mutant  </a:t>
            </a:r>
            <a:r>
              <a:rPr lang="fr-CA" dirty="0">
                <a:solidFill>
                  <a:srgbClr val="00B050"/>
                </a:solidFill>
                <a:cs typeface="Times New Roman" panose="02020603050405020304" pitchFamily="18" charset="0"/>
              </a:rPr>
              <a:t>(</a:t>
            </a:r>
            <a:r>
              <a:rPr lang="fr-CA" i="1" dirty="0">
                <a:solidFill>
                  <a:srgbClr val="00B050"/>
                </a:solidFill>
                <a:cs typeface="Times New Roman" panose="02020603050405020304" pitchFamily="18" charset="0"/>
              </a:rPr>
              <a:t>∆</a:t>
            </a:r>
            <a:r>
              <a:rPr lang="fr-CA" dirty="0">
                <a:solidFill>
                  <a:srgbClr val="00B050"/>
                </a:solidFill>
                <a:cs typeface="Times New Roman" panose="02020603050405020304" pitchFamily="18" charset="0"/>
              </a:rPr>
              <a:t>Ogf1)</a:t>
            </a:r>
            <a:endParaRPr lang="fr-CA" b="1" i="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</a:t>
            </a:r>
            <a:r>
              <a:rPr lang="fr-CA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novo-</a:t>
            </a:r>
            <a:r>
              <a:rPr lang="fr-CA" b="1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ulmi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fr-CA" b="0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subsp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americana </a:t>
            </a:r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lignée 1: très virulent 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(AME1)</a:t>
            </a:r>
            <a:endParaRPr lang="fr-CA" b="1" i="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</a:t>
            </a:r>
            <a:r>
              <a:rPr lang="fr-CA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novo-</a:t>
            </a:r>
            <a:r>
              <a:rPr lang="fr-CA" b="1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ulmi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fr-CA" b="0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subsp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americana </a:t>
            </a:r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lignée 2: très virulent 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(AME2)</a:t>
            </a:r>
            <a:endParaRPr lang="fr-CA" b="1" i="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</a:t>
            </a:r>
            <a:r>
              <a:rPr lang="fr-CA" b="1" i="1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himal-ulmi</a:t>
            </a:r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: équilibre naturel avec les ormes de l'Himalaya 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(OHU)</a:t>
            </a:r>
            <a:endParaRPr lang="fr-CA" b="1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-</a:t>
            </a:r>
            <a:r>
              <a:rPr lang="fr-CA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O. </a:t>
            </a:r>
            <a:r>
              <a:rPr lang="fr-CA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quercus</a:t>
            </a:r>
            <a:r>
              <a:rPr lang="fr-CA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: saprophyte </a:t>
            </a:r>
            <a:r>
              <a:rPr lang="fr-CA" b="0" i="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(OQ)</a:t>
            </a:r>
            <a:endParaRPr lang="fr-CA" b="1" i="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r>
              <a:rPr lang="fr-CA" dirty="0">
                <a:solidFill>
                  <a:srgbClr val="000000"/>
                </a:solidFill>
                <a:cs typeface="Times New Roman" panose="02020603050405020304" pitchFamily="18" charset="0"/>
              </a:rPr>
              <a:t>-*</a:t>
            </a:r>
            <a:r>
              <a:rPr lang="fr-CA" b="1" dirty="0">
                <a:solidFill>
                  <a:srgbClr val="000000"/>
                </a:solidFill>
                <a:cs typeface="Times New Roman" panose="02020603050405020304" pitchFamily="18" charset="0"/>
              </a:rPr>
              <a:t>H2O (témoin négatif)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36835" y="6456859"/>
            <a:ext cx="12554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Ulmus</a:t>
            </a:r>
            <a:r>
              <a:rPr lang="fr-CA" sz="11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 americana</a:t>
            </a:r>
            <a:r>
              <a:rPr lang="fr-CA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CA" sz="1100" b="1" dirty="0"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1828" y="4345115"/>
            <a:ext cx="2482661" cy="18619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3422" y="4351547"/>
            <a:ext cx="2534115" cy="190058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5199688" y="5382141"/>
            <a:ext cx="560775" cy="2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16507" y="4865572"/>
            <a:ext cx="1581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400" dirty="0" err="1">
                <a:cs typeface="Times New Roman" panose="02020603050405020304" pitchFamily="18" charset="0"/>
              </a:rPr>
              <a:t>Temp</a:t>
            </a:r>
            <a:r>
              <a:rPr lang="fr-CA" sz="1400" dirty="0">
                <a:cs typeface="Times New Roman" panose="02020603050405020304" pitchFamily="18" charset="0"/>
              </a:rPr>
              <a:t>, humidité, lumière contrôlée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72512" y="6495184"/>
            <a:ext cx="15456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b="1">
                <a:cs typeface="Times New Roman" panose="02020603050405020304" pitchFamily="18" charset="0"/>
              </a:rPr>
              <a:t>chambre de croissance</a:t>
            </a:r>
            <a:endParaRPr lang="fr-CA" sz="1100" b="1" dirty="0"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693" y="164963"/>
            <a:ext cx="3147238" cy="370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72525" y="135842"/>
            <a:ext cx="4412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Développement de  l’étude</a:t>
            </a:r>
          </a:p>
        </p:txBody>
      </p:sp>
    </p:spTree>
    <p:extLst>
      <p:ext uri="{BB962C8B-B14F-4D97-AF65-F5344CB8AC3E}">
        <p14:creationId xmlns:p14="http://schemas.microsoft.com/office/powerpoint/2010/main" val="252313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9783" y="788244"/>
            <a:ext cx="5232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>
                <a:cs typeface="Times New Roman" panose="02020603050405020304" pitchFamily="18" charset="0"/>
              </a:rPr>
              <a:t>Inoculation (4 répétitions de chaque souche);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63" y="1513196"/>
            <a:ext cx="1558442" cy="13796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73" y="1548287"/>
            <a:ext cx="1490551" cy="13796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7615" y="285700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3 </a:t>
            </a:r>
            <a:r>
              <a:rPr lang="fr-CA" sz="1400" dirty="0" err="1">
                <a:cs typeface="Times New Roman" panose="02020603050405020304" pitchFamily="18" charset="0"/>
              </a:rPr>
              <a:t>jpi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94551" y="2868760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10 </a:t>
            </a:r>
            <a:r>
              <a:rPr lang="fr-CA" sz="1400" dirty="0" err="1">
                <a:cs typeface="Times New Roman" panose="02020603050405020304" pitchFamily="18" charset="0"/>
              </a:rPr>
              <a:t>jpi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8739" y="3114799"/>
            <a:ext cx="2383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>
                <a:cs typeface="Times New Roman" panose="02020603050405020304" pitchFamily="18" charset="0"/>
              </a:rPr>
              <a:t>Deuxième échantillonnage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61853" y="3101316"/>
            <a:ext cx="2220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>
                <a:cs typeface="Times New Roman" panose="02020603050405020304" pitchFamily="18" charset="0"/>
              </a:rPr>
              <a:t>Premier échantillonnage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6289" y="4426023"/>
            <a:ext cx="1993645" cy="1495233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6138675" y="5240509"/>
            <a:ext cx="561570" cy="3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13174" y="6135691"/>
            <a:ext cx="2990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600" dirty="0">
                <a:cs typeface="Times New Roman" panose="02020603050405020304" pitchFamily="18" charset="0"/>
              </a:rPr>
              <a:t>Extraction de l'ARN du matériel complet (tige et champignon)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9568" y="6103322"/>
            <a:ext cx="1221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600" b="0" i="0" dirty="0">
                <a:solidFill>
                  <a:srgbClr val="000000"/>
                </a:solidFill>
                <a:effectLst/>
              </a:rPr>
              <a:t>Séquençage d’ARN</a:t>
            </a:r>
          </a:p>
          <a:p>
            <a:pPr algn="ctr"/>
            <a:endParaRPr lang="fr-CA" sz="16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488" y="4189786"/>
            <a:ext cx="1881021" cy="1881021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>
            <a:off x="3383111" y="3559488"/>
            <a:ext cx="1" cy="4212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034" y="3147652"/>
            <a:ext cx="2215768" cy="343288"/>
          </a:xfrm>
          <a:prstGeom prst="rect">
            <a:avLst/>
          </a:prstGeom>
        </p:spPr>
      </p:pic>
      <p:cxnSp>
        <p:nvCxnSpPr>
          <p:cNvPr id="30" name="Connecteur droit avec flèche 29"/>
          <p:cNvCxnSpPr/>
          <p:nvPr/>
        </p:nvCxnSpPr>
        <p:spPr>
          <a:xfrm flipV="1">
            <a:off x="8449547" y="3786097"/>
            <a:ext cx="430" cy="4428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84463" y="3459542"/>
            <a:ext cx="33366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</a:rPr>
              <a:t>Mapping contre génome de référence</a:t>
            </a:r>
            <a:endParaRPr lang="fr-CA" sz="1600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568" y="960443"/>
            <a:ext cx="1740940" cy="1049246"/>
          </a:xfrm>
          <a:prstGeom prst="rect">
            <a:avLst/>
          </a:prstGeom>
        </p:spPr>
      </p:pic>
      <p:cxnSp>
        <p:nvCxnSpPr>
          <p:cNvPr id="34" name="Connecteur droit avec flèche 33"/>
          <p:cNvCxnSpPr/>
          <p:nvPr/>
        </p:nvCxnSpPr>
        <p:spPr>
          <a:xfrm flipV="1">
            <a:off x="8441087" y="2538536"/>
            <a:ext cx="430" cy="4428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752148" y="2059692"/>
            <a:ext cx="1928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600" dirty="0">
                <a:cs typeface="Times New Roman" panose="02020603050405020304" pitchFamily="18" charset="0"/>
              </a:rPr>
              <a:t>Analyse des données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176074"/>
            <a:ext cx="4054725" cy="5008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/>
          <p:cNvSpPr/>
          <p:nvPr/>
        </p:nvSpPr>
        <p:spPr>
          <a:xfrm>
            <a:off x="124953" y="201089"/>
            <a:ext cx="5903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Étude </a:t>
            </a:r>
            <a:r>
              <a:rPr lang="fr-CA" sz="2000" b="1" dirty="0" err="1">
                <a:cs typeface="Times New Roman" panose="02020603050405020304" pitchFamily="18" charset="0"/>
              </a:rPr>
              <a:t>transcriptionnelle</a:t>
            </a:r>
            <a:r>
              <a:rPr lang="fr-CA" sz="2000" b="1" dirty="0">
                <a:cs typeface="Times New Roman" panose="02020603050405020304" pitchFamily="18" charset="0"/>
              </a:rPr>
              <a:t> (</a:t>
            </a:r>
            <a:r>
              <a:rPr lang="fr-CA" sz="2000" b="1" dirty="0" err="1">
                <a:cs typeface="Times New Roman" panose="02020603050405020304" pitchFamily="18" charset="0"/>
              </a:rPr>
              <a:t>RNAseq</a:t>
            </a:r>
            <a:r>
              <a:rPr lang="fr-CA" sz="2000" b="1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225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4653" t="6644" b="5697"/>
          <a:stretch/>
        </p:blipFill>
        <p:spPr>
          <a:xfrm>
            <a:off x="706280" y="1157566"/>
            <a:ext cx="2741294" cy="250048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6029" t="6029" b="5102"/>
          <a:stretch/>
        </p:blipFill>
        <p:spPr>
          <a:xfrm>
            <a:off x="3447574" y="1157565"/>
            <a:ext cx="2726442" cy="25188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4114" t="7045" b="5657"/>
          <a:stretch/>
        </p:blipFill>
        <p:spPr>
          <a:xfrm>
            <a:off x="8896740" y="1139186"/>
            <a:ext cx="2802067" cy="25188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4570" t="6279" b="4600"/>
          <a:stretch/>
        </p:blipFill>
        <p:spPr>
          <a:xfrm>
            <a:off x="737758" y="4053064"/>
            <a:ext cx="2726442" cy="25004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4642" t="6279" b="5073"/>
          <a:stretch/>
        </p:blipFill>
        <p:spPr>
          <a:xfrm>
            <a:off x="3447574" y="4013939"/>
            <a:ext cx="2741294" cy="251886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/>
          <a:srcRect l="6537" t="6182" b="5758"/>
          <a:stretch/>
        </p:blipFill>
        <p:spPr>
          <a:xfrm>
            <a:off x="6199170" y="4012268"/>
            <a:ext cx="2698848" cy="25412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/>
          <a:srcRect l="5546" t="5891" b="5606"/>
          <a:stretch/>
        </p:blipFill>
        <p:spPr>
          <a:xfrm>
            <a:off x="6155487" y="1150447"/>
            <a:ext cx="2726442" cy="25222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5440" t="6912" b="5869"/>
          <a:stretch/>
        </p:blipFill>
        <p:spPr>
          <a:xfrm>
            <a:off x="8957074" y="4013939"/>
            <a:ext cx="2794351" cy="25396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05132"/>
            <a:ext cx="681547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/>
          <p:cNvSpPr txBox="1"/>
          <p:nvPr/>
        </p:nvSpPr>
        <p:spPr>
          <a:xfrm>
            <a:off x="-9733" y="183301"/>
            <a:ext cx="6910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2000" b="1" dirty="0">
                <a:cs typeface="Times New Roman" panose="02020603050405020304" pitchFamily="18" charset="0"/>
              </a:rPr>
              <a:t>Comportement </a:t>
            </a:r>
            <a:r>
              <a:rPr lang="fr-CA" sz="2000" b="1" dirty="0" err="1">
                <a:cs typeface="Times New Roman" panose="02020603050405020304" pitchFamily="18" charset="0"/>
              </a:rPr>
              <a:t>transcriptionnel</a:t>
            </a:r>
            <a:r>
              <a:rPr lang="fr-CA" sz="2000" b="1" dirty="0">
                <a:cs typeface="Times New Roman" panose="02020603050405020304" pitchFamily="18" charset="0"/>
              </a:rPr>
              <a:t> de souches pendant l'infection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661290" y="196319"/>
            <a:ext cx="275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●</a:t>
            </a:r>
            <a:endParaRPr lang="fr-CA" sz="1100" dirty="0"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14399" y="264952"/>
            <a:ext cx="2062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3 dpi </a:t>
            </a:r>
            <a:r>
              <a:rPr lang="fr-CA" sz="1400" dirty="0" err="1">
                <a:cs typeface="Times New Roman" panose="02020603050405020304" pitchFamily="18" charset="0"/>
              </a:rPr>
              <a:t>genes</a:t>
            </a:r>
            <a:r>
              <a:rPr lang="fr-CA" sz="1400" dirty="0">
                <a:cs typeface="Times New Roman" panose="02020603050405020304" pitchFamily="18" charset="0"/>
              </a:rPr>
              <a:t> </a:t>
            </a:r>
            <a:r>
              <a:rPr lang="fr-CA" sz="1400" dirty="0" err="1">
                <a:cs typeface="Times New Roman" panose="02020603050405020304" pitchFamily="18" charset="0"/>
              </a:rPr>
              <a:t>upregulated</a:t>
            </a:r>
            <a:endParaRPr lang="fr-CA" sz="1400" dirty="0">
              <a:cs typeface="Times New Roman" panose="02020603050405020304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661289" y="467004"/>
            <a:ext cx="275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00B0F0"/>
                </a:solidFill>
              </a:rPr>
              <a:t>●</a:t>
            </a:r>
            <a:endParaRPr lang="fr-CA" sz="1100" dirty="0">
              <a:solidFill>
                <a:srgbClr val="00B0F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896740" y="541279"/>
            <a:ext cx="280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cs typeface="Times New Roman" panose="02020603050405020304" pitchFamily="18" charset="0"/>
              </a:rPr>
              <a:t>10 dpi </a:t>
            </a:r>
            <a:r>
              <a:rPr lang="fr-CA" sz="1400" dirty="0" err="1">
                <a:cs typeface="Times New Roman" panose="02020603050405020304" pitchFamily="18" charset="0"/>
              </a:rPr>
              <a:t>genes</a:t>
            </a:r>
            <a:r>
              <a:rPr lang="fr-CA" sz="1400" dirty="0">
                <a:cs typeface="Times New Roman" panose="02020603050405020304" pitchFamily="18" charset="0"/>
              </a:rPr>
              <a:t> up-</a:t>
            </a:r>
            <a:r>
              <a:rPr lang="fr-CA" sz="1400" dirty="0" err="1">
                <a:cs typeface="Times New Roman" panose="02020603050405020304" pitchFamily="18" charset="0"/>
              </a:rPr>
              <a:t>regulated</a:t>
            </a:r>
            <a:endParaRPr lang="fr-CA" sz="1400" dirty="0">
              <a:cs typeface="Times New Roman" panose="02020603050405020304" pitchFamily="18" charset="0"/>
            </a:endParaRPr>
          </a:p>
          <a:p>
            <a:endParaRPr lang="fr-CA" sz="1400" dirty="0"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6C49BC-43F8-491B-928D-48C7489B9834}"/>
              </a:ext>
            </a:extLst>
          </p:cNvPr>
          <p:cNvSpPr/>
          <p:nvPr/>
        </p:nvSpPr>
        <p:spPr>
          <a:xfrm>
            <a:off x="10153442" y="3741785"/>
            <a:ext cx="586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H</a:t>
            </a:r>
            <a:r>
              <a:rPr lang="fr-CA" sz="1200" dirty="0"/>
              <a:t>2</a:t>
            </a:r>
            <a:r>
              <a:rPr lang="fr-CA" dirty="0"/>
              <a:t>O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F15FEC-F629-4500-B8A7-14ED89C6DA99}"/>
              </a:ext>
            </a:extLst>
          </p:cNvPr>
          <p:cNvSpPr txBox="1"/>
          <p:nvPr/>
        </p:nvSpPr>
        <p:spPr>
          <a:xfrm>
            <a:off x="4235263" y="3742466"/>
            <a:ext cx="14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/>
              <a:t>O.himal</a:t>
            </a:r>
            <a:r>
              <a:rPr lang="fr-CA" i="1" dirty="0"/>
              <a:t> </a:t>
            </a:r>
            <a:r>
              <a:rPr lang="fr-CA" i="1" dirty="0" err="1"/>
              <a:t>ulmi</a:t>
            </a:r>
            <a:endParaRPr lang="fr-CA" i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56832DC-EF77-446C-852C-562C596EFE93}"/>
              </a:ext>
            </a:extLst>
          </p:cNvPr>
          <p:cNvSpPr txBox="1"/>
          <p:nvPr/>
        </p:nvSpPr>
        <p:spPr>
          <a:xfrm>
            <a:off x="7048288" y="3707027"/>
            <a:ext cx="113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/>
              <a:t>O.quercus</a:t>
            </a:r>
            <a:endParaRPr lang="fr-CA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B41E30-A397-4E6C-86BE-45C6EDBC70DE}"/>
              </a:ext>
            </a:extLst>
          </p:cNvPr>
          <p:cNvSpPr/>
          <p:nvPr/>
        </p:nvSpPr>
        <p:spPr>
          <a:xfrm>
            <a:off x="7004380" y="805893"/>
            <a:ext cx="1161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delta Ogf1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E3048B9-FBCF-4935-B878-0BDFF62557AA}"/>
              </a:ext>
            </a:extLst>
          </p:cNvPr>
          <p:cNvSpPr txBox="1"/>
          <p:nvPr/>
        </p:nvSpPr>
        <p:spPr>
          <a:xfrm>
            <a:off x="9695718" y="824187"/>
            <a:ext cx="128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ONU</a:t>
            </a:r>
            <a:r>
              <a:rPr lang="fr-CA" dirty="0"/>
              <a:t> AME1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011B25-FD82-4662-AE3A-2E7F5190206C}"/>
              </a:ext>
            </a:extLst>
          </p:cNvPr>
          <p:cNvSpPr txBox="1"/>
          <p:nvPr/>
        </p:nvSpPr>
        <p:spPr>
          <a:xfrm>
            <a:off x="1551933" y="3767120"/>
            <a:ext cx="14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ONU </a:t>
            </a:r>
            <a:r>
              <a:rPr lang="fr-CA" dirty="0"/>
              <a:t>AME2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35CAEA9-538B-41E2-BB91-B5174CD68EB2}"/>
              </a:ext>
            </a:extLst>
          </p:cNvPr>
          <p:cNvSpPr txBox="1"/>
          <p:nvPr/>
        </p:nvSpPr>
        <p:spPr>
          <a:xfrm>
            <a:off x="1749114" y="782563"/>
            <a:ext cx="9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 err="1"/>
              <a:t>O.ulmi</a:t>
            </a:r>
            <a:endParaRPr lang="fr-CA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DA47DE9-E281-4F36-81BC-914EC10FA25F}"/>
              </a:ext>
            </a:extLst>
          </p:cNvPr>
          <p:cNvSpPr txBox="1"/>
          <p:nvPr/>
        </p:nvSpPr>
        <p:spPr>
          <a:xfrm>
            <a:off x="4124710" y="788233"/>
            <a:ext cx="150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/>
              <a:t>O</a:t>
            </a:r>
            <a:r>
              <a:rPr lang="fr-CA" i="1"/>
              <a:t>. </a:t>
            </a:r>
            <a:r>
              <a:rPr lang="fr-CA" i="1" dirty="0"/>
              <a:t>novo-</a:t>
            </a:r>
            <a:r>
              <a:rPr lang="fr-CA" i="1" dirty="0" err="1"/>
              <a:t>ulmi</a:t>
            </a:r>
            <a:endParaRPr lang="fr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1DFF7F-CED1-4F49-804A-68F09004F323}"/>
              </a:ext>
            </a:extLst>
          </p:cNvPr>
          <p:cNvSpPr txBox="1"/>
          <p:nvPr/>
        </p:nvSpPr>
        <p:spPr>
          <a:xfrm rot="16200000">
            <a:off x="-482009" y="3473381"/>
            <a:ext cx="195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cs typeface="Times New Roman" panose="02020603050405020304" pitchFamily="18" charset="0"/>
              </a:rPr>
              <a:t>Log2 fold change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F9CD070-FF5E-44F7-9F15-650297AC764C}"/>
              </a:ext>
            </a:extLst>
          </p:cNvPr>
          <p:cNvSpPr txBox="1"/>
          <p:nvPr/>
        </p:nvSpPr>
        <p:spPr>
          <a:xfrm>
            <a:off x="5063982" y="6468120"/>
            <a:ext cx="27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L</a:t>
            </a:r>
            <a:r>
              <a:rPr lang="fr-CA" dirty="0" err="1">
                <a:cs typeface="Times New Roman" panose="02020603050405020304" pitchFamily="18" charset="0"/>
              </a:rPr>
              <a:t>og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gene</a:t>
            </a:r>
            <a:r>
              <a:rPr lang="fr-CA" dirty="0">
                <a:cs typeface="Times New Roman" panose="02020603050405020304" pitchFamily="18" charset="0"/>
              </a:rPr>
              <a:t> expression </a:t>
            </a:r>
            <a:r>
              <a:rPr lang="fr-CA" dirty="0" err="1">
                <a:cs typeface="Times New Roman" panose="02020603050405020304" pitchFamily="18" charset="0"/>
              </a:rPr>
              <a:t>level</a:t>
            </a:r>
            <a:endParaRPr lang="fr-CA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9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857" y="248049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>
                <a:solidFill>
                  <a:srgbClr val="A27B00"/>
                </a:solidFill>
              </a:rPr>
              <a:t>●</a:t>
            </a:r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473525" y="2543275"/>
            <a:ext cx="11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OU</a:t>
            </a:r>
            <a:endParaRPr lang="fr-CA" sz="1100" dirty="0"/>
          </a:p>
        </p:txBody>
      </p:sp>
      <p:sp>
        <p:nvSpPr>
          <p:cNvPr id="8" name="Rectangle 7"/>
          <p:cNvSpPr/>
          <p:nvPr/>
        </p:nvSpPr>
        <p:spPr>
          <a:xfrm>
            <a:off x="468913" y="2767418"/>
            <a:ext cx="458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ONU</a:t>
            </a:r>
            <a:endParaRPr lang="fr-CA" sz="1100" dirty="0"/>
          </a:p>
        </p:txBody>
      </p:sp>
      <p:sp>
        <p:nvSpPr>
          <p:cNvPr id="9" name="Rectangle 8"/>
          <p:cNvSpPr/>
          <p:nvPr/>
        </p:nvSpPr>
        <p:spPr>
          <a:xfrm>
            <a:off x="480683" y="2983695"/>
            <a:ext cx="5277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AME1</a:t>
            </a:r>
            <a:endParaRPr lang="fr-CA" sz="1100" dirty="0"/>
          </a:p>
        </p:txBody>
      </p:sp>
      <p:sp>
        <p:nvSpPr>
          <p:cNvPr id="10" name="Rectangle 9"/>
          <p:cNvSpPr/>
          <p:nvPr/>
        </p:nvSpPr>
        <p:spPr>
          <a:xfrm>
            <a:off x="473287" y="3211301"/>
            <a:ext cx="5277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AME2</a:t>
            </a:r>
            <a:endParaRPr lang="fr-CA" sz="1100" dirty="0"/>
          </a:p>
        </p:txBody>
      </p:sp>
      <p:sp>
        <p:nvSpPr>
          <p:cNvPr id="11" name="Rectangle 10"/>
          <p:cNvSpPr/>
          <p:nvPr/>
        </p:nvSpPr>
        <p:spPr>
          <a:xfrm>
            <a:off x="491858" y="3428957"/>
            <a:ext cx="455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OHU</a:t>
            </a:r>
            <a:endParaRPr lang="fr-CA" sz="1100" dirty="0"/>
          </a:p>
        </p:txBody>
      </p:sp>
      <p:sp>
        <p:nvSpPr>
          <p:cNvPr id="12" name="Rectangle 11"/>
          <p:cNvSpPr/>
          <p:nvPr/>
        </p:nvSpPr>
        <p:spPr>
          <a:xfrm>
            <a:off x="489984" y="3635525"/>
            <a:ext cx="3722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OQ</a:t>
            </a:r>
            <a:endParaRPr lang="fr-CA" sz="1100" dirty="0"/>
          </a:p>
        </p:txBody>
      </p:sp>
      <p:sp>
        <p:nvSpPr>
          <p:cNvPr id="13" name="Rectangle 12"/>
          <p:cNvSpPr/>
          <p:nvPr/>
        </p:nvSpPr>
        <p:spPr>
          <a:xfrm>
            <a:off x="490476" y="3843659"/>
            <a:ext cx="5389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∆Ogf1</a:t>
            </a:r>
            <a:endParaRPr lang="fr-CA" sz="1100" dirty="0"/>
          </a:p>
        </p:txBody>
      </p:sp>
      <p:sp>
        <p:nvSpPr>
          <p:cNvPr id="14" name="Rectangle 13"/>
          <p:cNvSpPr/>
          <p:nvPr/>
        </p:nvSpPr>
        <p:spPr>
          <a:xfrm>
            <a:off x="488837" y="4064748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100" dirty="0">
                <a:solidFill>
                  <a:srgbClr val="000000"/>
                </a:solidFill>
                <a:cs typeface="Times New Roman" panose="02020603050405020304" pitchFamily="18" charset="0"/>
              </a:rPr>
              <a:t>H2O</a:t>
            </a:r>
            <a:endParaRPr lang="fr-CA" sz="1100" dirty="0"/>
          </a:p>
        </p:txBody>
      </p:sp>
      <p:sp>
        <p:nvSpPr>
          <p:cNvPr id="15" name="Rectangle 14"/>
          <p:cNvSpPr/>
          <p:nvPr/>
        </p:nvSpPr>
        <p:spPr>
          <a:xfrm>
            <a:off x="198481" y="270354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00B050"/>
                </a:solidFill>
              </a:rPr>
              <a:t>●</a:t>
            </a:r>
            <a:endParaRPr lang="fr-CA" dirty="0"/>
          </a:p>
        </p:txBody>
      </p:sp>
      <p:sp>
        <p:nvSpPr>
          <p:cNvPr id="16" name="Rectangle 15"/>
          <p:cNvSpPr/>
          <p:nvPr/>
        </p:nvSpPr>
        <p:spPr>
          <a:xfrm>
            <a:off x="201857" y="291667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●</a:t>
            </a:r>
            <a:endParaRPr lang="fr-CA" dirty="0"/>
          </a:p>
        </p:txBody>
      </p:sp>
      <p:sp>
        <p:nvSpPr>
          <p:cNvPr id="17" name="Rectangle 16"/>
          <p:cNvSpPr/>
          <p:nvPr/>
        </p:nvSpPr>
        <p:spPr>
          <a:xfrm>
            <a:off x="201857" y="315307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0000FF"/>
                </a:solidFill>
              </a:rPr>
              <a:t>●</a:t>
            </a:r>
            <a:endParaRPr lang="fr-CA" dirty="0"/>
          </a:p>
        </p:txBody>
      </p:sp>
      <p:sp>
        <p:nvSpPr>
          <p:cNvPr id="18" name="Rectangle 17"/>
          <p:cNvSpPr/>
          <p:nvPr/>
        </p:nvSpPr>
        <p:spPr>
          <a:xfrm>
            <a:off x="201561" y="33499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FF33CC"/>
                </a:solidFill>
              </a:rPr>
              <a:t>●</a:t>
            </a:r>
            <a:endParaRPr lang="fr-CA" dirty="0"/>
          </a:p>
        </p:txBody>
      </p:sp>
      <p:sp>
        <p:nvSpPr>
          <p:cNvPr id="19" name="Rectangle 18"/>
          <p:cNvSpPr/>
          <p:nvPr/>
        </p:nvSpPr>
        <p:spPr>
          <a:xfrm>
            <a:off x="205364" y="356099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●</a:t>
            </a:r>
            <a:endParaRPr lang="fr-CA" dirty="0"/>
          </a:p>
        </p:txBody>
      </p:sp>
      <p:sp>
        <p:nvSpPr>
          <p:cNvPr id="20" name="Rectangle 19"/>
          <p:cNvSpPr/>
          <p:nvPr/>
        </p:nvSpPr>
        <p:spPr>
          <a:xfrm>
            <a:off x="201760" y="37699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75DBFF"/>
                </a:solidFill>
              </a:rPr>
              <a:t>●</a:t>
            </a:r>
            <a:endParaRPr lang="fr-CA" dirty="0"/>
          </a:p>
        </p:txBody>
      </p:sp>
      <p:sp>
        <p:nvSpPr>
          <p:cNvPr id="22" name="Rectangle 21"/>
          <p:cNvSpPr/>
          <p:nvPr/>
        </p:nvSpPr>
        <p:spPr>
          <a:xfrm>
            <a:off x="205364" y="2480493"/>
            <a:ext cx="844706" cy="1845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202380" y="3977647"/>
            <a:ext cx="324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●</a:t>
            </a:r>
            <a:endParaRPr lang="fr-CA" dirty="0">
              <a:solidFill>
                <a:srgbClr val="FF33CC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D024F90-B70F-4211-ADB3-6ED88B63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" y="1702223"/>
            <a:ext cx="4072503" cy="42415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76" y="1608923"/>
            <a:ext cx="3987563" cy="473562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66FF9A0-E365-441E-87A5-A12DBCC762B0}"/>
              </a:ext>
            </a:extLst>
          </p:cNvPr>
          <p:cNvSpPr txBox="1"/>
          <p:nvPr/>
        </p:nvSpPr>
        <p:spPr>
          <a:xfrm>
            <a:off x="1504601" y="1058089"/>
            <a:ext cx="447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Analyse en composantes principales (PCA)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B94EEAB-EDDE-4EC9-B39C-CC81CE6A031A}"/>
              </a:ext>
            </a:extLst>
          </p:cNvPr>
          <p:cNvSpPr txBox="1"/>
          <p:nvPr/>
        </p:nvSpPr>
        <p:spPr>
          <a:xfrm>
            <a:off x="7692047" y="1041463"/>
            <a:ext cx="3505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cs typeface="Times New Roman" panose="02020603050405020304" pitchFamily="18" charset="0"/>
              </a:rPr>
              <a:t>H</a:t>
            </a:r>
            <a:r>
              <a:rPr lang="fr-CA" dirty="0" err="1">
                <a:cs typeface="Times New Roman" panose="02020603050405020304" pitchFamily="18" charset="0"/>
              </a:rPr>
              <a:t>eatmap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i="1" dirty="0" err="1">
                <a:cs typeface="Times New Roman" panose="02020603050405020304" pitchFamily="18" charset="0"/>
              </a:rPr>
              <a:t>O.ulmi</a:t>
            </a:r>
            <a:r>
              <a:rPr lang="fr-CA" i="1" dirty="0">
                <a:cs typeface="Times New Roman" panose="02020603050405020304" pitchFamily="18" charset="0"/>
              </a:rPr>
              <a:t> </a:t>
            </a:r>
            <a:r>
              <a:rPr lang="fr-CA" dirty="0">
                <a:cs typeface="Times New Roman" panose="02020603050405020304" pitchFamily="18" charset="0"/>
              </a:rPr>
              <a:t>vs. </a:t>
            </a:r>
            <a:r>
              <a:rPr lang="fr-CA" i="1" dirty="0">
                <a:cs typeface="Times New Roman" panose="02020603050405020304" pitchFamily="18" charset="0"/>
              </a:rPr>
              <a:t>O. novo-</a:t>
            </a:r>
            <a:r>
              <a:rPr lang="fr-CA" i="1" dirty="0" err="1">
                <a:cs typeface="Times New Roman" panose="02020603050405020304" pitchFamily="18" charset="0"/>
              </a:rPr>
              <a:t>ulmi</a:t>
            </a:r>
            <a:r>
              <a:rPr lang="fr-CA" dirty="0"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0AD8482-925A-4A3D-9D59-AB42DDA2D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03" y="1770591"/>
            <a:ext cx="561372" cy="393689"/>
          </a:xfrm>
          <a:prstGeom prst="rect">
            <a:avLst/>
          </a:prstGeom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C367179-EC82-4E1F-9CE1-3894A092FF39}"/>
              </a:ext>
            </a:extLst>
          </p:cNvPr>
          <p:cNvSpPr/>
          <p:nvPr/>
        </p:nvSpPr>
        <p:spPr>
          <a:xfrm>
            <a:off x="376717" y="4765204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0CEC5-F331-4625-8D91-FCC42361D9F0}"/>
              </a:ext>
            </a:extLst>
          </p:cNvPr>
          <p:cNvSpPr/>
          <p:nvPr/>
        </p:nvSpPr>
        <p:spPr>
          <a:xfrm>
            <a:off x="376717" y="4565051"/>
            <a:ext cx="144000" cy="144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12B59-D3D7-4839-BD68-2C1E01201608}"/>
              </a:ext>
            </a:extLst>
          </p:cNvPr>
          <p:cNvSpPr/>
          <p:nvPr/>
        </p:nvSpPr>
        <p:spPr>
          <a:xfrm>
            <a:off x="1782356" y="1801441"/>
            <a:ext cx="369636" cy="261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48378D46-C43E-4F20-9342-F28CDE6AE285}"/>
              </a:ext>
            </a:extLst>
          </p:cNvPr>
          <p:cNvSpPr/>
          <p:nvPr/>
        </p:nvSpPr>
        <p:spPr>
          <a:xfrm>
            <a:off x="376717" y="4765363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AEFB5B6-434A-4548-94C9-ED5A95F89E29}"/>
              </a:ext>
            </a:extLst>
          </p:cNvPr>
          <p:cNvSpPr txBox="1"/>
          <p:nvPr/>
        </p:nvSpPr>
        <p:spPr>
          <a:xfrm>
            <a:off x="522609" y="4467837"/>
            <a:ext cx="95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3 dpi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B6194C-E708-46DF-A92D-117A251ADEB0}"/>
              </a:ext>
            </a:extLst>
          </p:cNvPr>
          <p:cNvSpPr txBox="1"/>
          <p:nvPr/>
        </p:nvSpPr>
        <p:spPr>
          <a:xfrm>
            <a:off x="520717" y="4688926"/>
            <a:ext cx="609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cs typeface="Times New Roman" panose="02020603050405020304" pitchFamily="18" charset="0"/>
              </a:rPr>
              <a:t>10 dpi</a:t>
            </a:r>
            <a:endParaRPr lang="fr-CA" sz="1200" dirty="0"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9B68D8-6C9A-46CA-AF79-D7C1D6004600}"/>
              </a:ext>
            </a:extLst>
          </p:cNvPr>
          <p:cNvSpPr/>
          <p:nvPr/>
        </p:nvSpPr>
        <p:spPr>
          <a:xfrm>
            <a:off x="1803721" y="1774485"/>
            <a:ext cx="369636" cy="261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679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6"/>
            <a:ext cx="12029340" cy="5479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40513" y="1785111"/>
            <a:ext cx="1669637" cy="24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2081791" y="1785111"/>
            <a:ext cx="1633216" cy="4966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9597845" y="1781706"/>
            <a:ext cx="1506169" cy="1482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/>
          <p:cNvSpPr txBox="1"/>
          <p:nvPr/>
        </p:nvSpPr>
        <p:spPr>
          <a:xfrm>
            <a:off x="1947754" y="930844"/>
            <a:ext cx="207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Molecular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Function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41314" y="964330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cs typeface="Times New Roman" panose="02020603050405020304" pitchFamily="18" charset="0"/>
              </a:rPr>
              <a:t>Biological</a:t>
            </a:r>
            <a:r>
              <a:rPr lang="fr-CA" dirty="0">
                <a:cs typeface="Times New Roman" panose="02020603050405020304" pitchFamily="18" charset="0"/>
              </a:rPr>
              <a:t> </a:t>
            </a:r>
            <a:r>
              <a:rPr lang="fr-CA" dirty="0" err="1">
                <a:cs typeface="Times New Roman" panose="02020603050405020304" pitchFamily="18" charset="0"/>
              </a:rPr>
              <a:t>Processes</a:t>
            </a:r>
            <a:endParaRPr lang="fr-CA" dirty="0">
              <a:cs typeface="Times New Roman" panose="020206030504050203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292959" y="930844"/>
            <a:ext cx="2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cs typeface="Times New Roman" panose="02020603050405020304" pitchFamily="18" charset="0"/>
              </a:rPr>
              <a:t>Cellular Components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335" y="456375"/>
            <a:ext cx="4988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44644" y="425597"/>
            <a:ext cx="4825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000" b="1" dirty="0"/>
              <a:t>Annotation fonctionnelle de </a:t>
            </a:r>
            <a:r>
              <a:rPr lang="fr-CA" sz="2000" b="1" i="1" dirty="0"/>
              <a:t>Gene </a:t>
            </a:r>
            <a:r>
              <a:rPr lang="fr-CA" sz="2000" b="1" i="1" dirty="0" err="1"/>
              <a:t>Ontology</a:t>
            </a:r>
            <a:endParaRPr lang="fr-CA" sz="2000" b="1" i="1" dirty="0"/>
          </a:p>
        </p:txBody>
      </p:sp>
    </p:spTree>
    <p:extLst>
      <p:ext uri="{BB962C8B-B14F-4D97-AF65-F5344CB8AC3E}">
        <p14:creationId xmlns:p14="http://schemas.microsoft.com/office/powerpoint/2010/main" val="9582010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1068</Words>
  <Application>Microsoft Office PowerPoint</Application>
  <PresentationFormat>Grand écran</PresentationFormat>
  <Paragraphs>304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FFGG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Thais Campos de Oliveira</dc:creator>
  <cp:lastModifiedBy>Thais Campos de Oliveira</cp:lastModifiedBy>
  <cp:revision>129</cp:revision>
  <dcterms:created xsi:type="dcterms:W3CDTF">2021-04-26T13:06:12Z</dcterms:created>
  <dcterms:modified xsi:type="dcterms:W3CDTF">2021-06-15T14:46:51Z</dcterms:modified>
</cp:coreProperties>
</file>